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324" r:id="rId4"/>
    <p:sldId id="325" r:id="rId5"/>
    <p:sldId id="331" r:id="rId6"/>
    <p:sldId id="328" r:id="rId7"/>
    <p:sldId id="329" r:id="rId8"/>
    <p:sldId id="332" r:id="rId9"/>
    <p:sldId id="322" r:id="rId10"/>
    <p:sldId id="326" r:id="rId11"/>
    <p:sldId id="334" r:id="rId12"/>
    <p:sldId id="335" r:id="rId13"/>
    <p:sldId id="327" r:id="rId14"/>
    <p:sldId id="350" r:id="rId15"/>
    <p:sldId id="336" r:id="rId16"/>
    <p:sldId id="339" r:id="rId17"/>
    <p:sldId id="341" r:id="rId18"/>
    <p:sldId id="342" r:id="rId19"/>
    <p:sldId id="343" r:id="rId20"/>
    <p:sldId id="337" r:id="rId21"/>
    <p:sldId id="344" r:id="rId22"/>
    <p:sldId id="346" r:id="rId23"/>
    <p:sldId id="345" r:id="rId24"/>
    <p:sldId id="338" r:id="rId25"/>
    <p:sldId id="347" r:id="rId26"/>
    <p:sldId id="348" r:id="rId27"/>
    <p:sldId id="349" r:id="rId28"/>
    <p:sldId id="352" r:id="rId29"/>
    <p:sldId id="360" r:id="rId30"/>
    <p:sldId id="361" r:id="rId31"/>
    <p:sldId id="353" r:id="rId32"/>
    <p:sldId id="354" r:id="rId33"/>
    <p:sldId id="365" r:id="rId34"/>
    <p:sldId id="355" r:id="rId35"/>
    <p:sldId id="356" r:id="rId36"/>
    <p:sldId id="359" r:id="rId37"/>
    <p:sldId id="357" r:id="rId38"/>
    <p:sldId id="362" r:id="rId39"/>
    <p:sldId id="363" r:id="rId40"/>
    <p:sldId id="364" r:id="rId41"/>
    <p:sldId id="366" r:id="rId42"/>
    <p:sldId id="367" r:id="rId43"/>
    <p:sldId id="368" r:id="rId44"/>
    <p:sldId id="369" r:id="rId45"/>
    <p:sldId id="370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71" r:id="rId58"/>
    <p:sldId id="320" r:id="rId59"/>
    <p:sldId id="318" r:id="rId6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FD9"/>
    <a:srgbClr val="004BAF"/>
    <a:srgbClr val="58585B"/>
    <a:srgbClr val="58595B"/>
    <a:srgbClr val="E8EBF1"/>
    <a:srgbClr val="4D4D4D"/>
    <a:srgbClr val="AB0810"/>
    <a:srgbClr val="FDBE24"/>
    <a:srgbClr val="FA661C"/>
    <a:srgbClr val="90B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2" autoAdjust="0"/>
    <p:restoredTop sz="86407" autoAdjust="0"/>
  </p:normalViewPr>
  <p:slideViewPr>
    <p:cSldViewPr snapToGrid="0" snapToObjects="1">
      <p:cViewPr varScale="1">
        <p:scale>
          <a:sx n="94" d="100"/>
          <a:sy n="94" d="100"/>
        </p:scale>
        <p:origin x="69" y="219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151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82" d="100"/>
          <a:sy n="182" d="100"/>
        </p:scale>
        <p:origin x="755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E61C0-B6F7-4C9C-863F-D118B03799EB}" type="datetimeFigureOut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F3F7B5-9A0B-40F3-A257-932ED5C8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6EE8EE-BAD1-491A-8874-8394E5CA366F}" type="datetimeFigureOut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C1005-B323-4A04-B0D1-DB577C3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4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82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Board schematic found</a:t>
            </a:r>
            <a:r>
              <a:rPr lang="en-GB" baseline="0" dirty="0" smtClean="0"/>
              <a:t> on a laptop repair forum.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68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Board schematic found</a:t>
            </a:r>
            <a:r>
              <a:rPr lang="en-GB" baseline="0" dirty="0" smtClean="0"/>
              <a:t> on a laptop repair forum.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66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3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3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Chipset datasheet</a:t>
            </a:r>
            <a:r>
              <a:rPr lang="en-GB" baseline="0" dirty="0" smtClean="0"/>
              <a:t>: https://www.intel.com/content/dam/www/public/us/en/documents/datasheets/7-series-chipset-pch-datasheet.pdf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Chipset datasheet</a:t>
            </a:r>
            <a:r>
              <a:rPr lang="en-GB" baseline="0" dirty="0" smtClean="0"/>
              <a:t>: https://www.intel.com/content/dam/www/public/us/en/documents/datasheets/7-series-chipset-pch-datasheet.pdf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5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Chipset datasheet</a:t>
            </a:r>
            <a:r>
              <a:rPr lang="en-GB" baseline="0" dirty="0" smtClean="0"/>
              <a:t>: https://www.intel.com/content/dam/www/public/us/en/documents/datasheets/7-series-chipset-pch-datasheet.pdf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Chipset datasheet</a:t>
            </a:r>
            <a:r>
              <a:rPr lang="en-GB" baseline="0" dirty="0" smtClean="0"/>
              <a:t>: </a:t>
            </a:r>
            <a:r>
              <a:rPr lang="en-GB" dirty="0" smtClean="0"/>
              <a:t>https</a:t>
            </a:r>
            <a:r>
              <a:rPr lang="en-GB" dirty="0" smtClean="0"/>
              <a:t>://www.intel.com/content/dam/www/public/us/en/documents/datasheets/c600-series-chipset-datasheet.pdf</a:t>
            </a:r>
            <a:r>
              <a:rPr lang="en-GB" baseline="0" dirty="0" smtClean="0"/>
              <a:t> page 78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5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Board schematics</a:t>
            </a:r>
            <a:r>
              <a:rPr lang="en-GB" baseline="0" dirty="0" smtClean="0"/>
              <a:t> found online on laptop repair forums.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4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Board schematics</a:t>
            </a:r>
            <a:r>
              <a:rPr lang="en-GB" baseline="0" dirty="0" smtClean="0"/>
              <a:t> found online on laptop repair forums.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Board schematics</a:t>
            </a:r>
            <a:r>
              <a:rPr lang="en-GB" baseline="0" dirty="0" smtClean="0"/>
              <a:t> found online on laptop repair forums.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69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Board info</a:t>
            </a:r>
            <a:r>
              <a:rPr lang="en-GB" baseline="0" dirty="0" smtClean="0"/>
              <a:t> found online on laptop repair forums.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rgbClr val="049FD9"/>
            </a:gs>
            <a:gs pos="100000">
              <a:srgbClr val="004BA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56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363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88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650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99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2496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5"/>
            <a:ext cx="3713163" cy="31019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861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556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24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00" y="609600"/>
            <a:ext cx="0" cy="3984625"/>
          </a:xfrm>
          <a:prstGeom prst="line">
            <a:avLst/>
          </a:prstGeom>
          <a:ln w="38100" cap="flat" cmpd="sng">
            <a:solidFill>
              <a:srgbClr val="004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55555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874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434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14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356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232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084888" y="1622425"/>
            <a:ext cx="2319337" cy="2317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2650" y="1622425"/>
            <a:ext cx="2319338" cy="2317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3588" y="1622425"/>
            <a:ext cx="2319337" cy="23177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7555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7470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42265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088063" y="1622425"/>
            <a:ext cx="2305050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136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425201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41687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8336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698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3813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63897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509F5890-BE05-4D5D-AADF-DD6FDB4C472B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</a:t>
            </a:r>
            <a:r>
              <a:rPr lang="en-US" sz="600" baseline="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Oval 4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476647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821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376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762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E6ADCC75-5E05-4D7E-970D-6B4505B4F777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00063" y="3466598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59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403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3655079"/>
            <a:ext cx="5074070" cy="62865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5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275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9976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100"/>
            <a:ext cx="3630612" cy="38703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69" y="546734"/>
            <a:ext cx="4349918" cy="813985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 sz="2500">
                <a:solidFill>
                  <a:srgbClr val="555558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05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4960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84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79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54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049FD9"/>
            </a:gs>
            <a:gs pos="100000">
              <a:srgbClr val="004B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646238"/>
            <a:ext cx="1990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79895" y="4775866"/>
            <a:ext cx="635583" cy="8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78357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675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969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407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.</a:t>
            </a:r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4" r:id="rId2"/>
    <p:sldLayoutId id="2147483965" r:id="rId3"/>
    <p:sldLayoutId id="2147484012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3983" r:id="rId22"/>
    <p:sldLayoutId id="2147483984" r:id="rId23"/>
    <p:sldLayoutId id="2147483985" r:id="rId24"/>
    <p:sldLayoutId id="2147484006" r:id="rId25"/>
    <p:sldLayoutId id="2147484007" r:id="rId26"/>
    <p:sldLayoutId id="2147484008" r:id="rId27"/>
    <p:sldLayoutId id="2147484010" r:id="rId28"/>
    <p:sldLayoutId id="2147484009" r:id="rId29"/>
    <p:sldLayoutId id="2147484011" r:id="rId30"/>
    <p:sldLayoutId id="2147483986" r:id="rId31"/>
    <p:sldLayoutId id="2147483987" r:id="rId32"/>
    <p:sldLayoutId id="2147483989" r:id="rId33"/>
    <p:sldLayoutId id="2147484014" r:id="rId34"/>
    <p:sldLayoutId id="2147483990" r:id="rId35"/>
    <p:sldLayoutId id="2147483991" r:id="rId36"/>
    <p:sldLayoutId id="2147483992" r:id="rId37"/>
    <p:sldLayoutId id="2147483993" r:id="rId38"/>
    <p:sldLayoutId id="2147483994" r:id="rId39"/>
    <p:sldLayoutId id="2147483995" r:id="rId40"/>
    <p:sldLayoutId id="2147483996" r:id="rId41"/>
    <p:sldLayoutId id="2147483997" r:id="rId42"/>
    <p:sldLayoutId id="2147483998" r:id="rId4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hardenedlinux.github.io/firmware/2016/11/17/neutralize_ME_firmware_on_sandybridge_and_ivybridge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bedi.com/news/mythbusters-cve-2017-5689" TargetMode="External"/><Relationship Id="rId2" Type="http://schemas.openxmlformats.org/officeDocument/2006/relationships/hyperlink" Target="http://esec-lab.sogeti.com/posts/2016/05/30/smm-unchecked-pointer-vulnerabilit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Bp26rPw90Dc" TargetMode="External"/><Relationship Id="rId5" Type="http://schemas.openxmlformats.org/officeDocument/2006/relationships/hyperlink" Target="https://github.com/corna/me_cleaner" TargetMode="External"/><Relationship Id="rId4" Type="http://schemas.openxmlformats.org/officeDocument/2006/relationships/hyperlink" Target="https://recon.cx/2014/slides/Recon%202014%20Skochinsky.pdf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1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Graham Sutherland</a:t>
            </a:r>
          </a:p>
        </p:txBody>
      </p:sp>
      <p:sp>
        <p:nvSpPr>
          <p:cNvPr id="40964" name="Text Placeholder 3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Security Advisory EMEAR, Cisco Advanced Services</a:t>
            </a:r>
            <a:endParaRPr altLang="en-US" dirty="0">
              <a:ea typeface="ＭＳ Ｐゴシック" pitchFamily="34" charset="-128"/>
              <a:cs typeface="CiscoSan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itchFamily="34" charset="-128"/>
                <a:cs typeface="CiscoSans" pitchFamily="34" charset="0"/>
              </a:rPr>
              <a:t>44CON </a:t>
            </a:r>
            <a:r>
              <a:rPr lang="en-GB" altLang="en-US" dirty="0">
                <a:ea typeface="ＭＳ Ｐゴシック" pitchFamily="34" charset="-128"/>
                <a:cs typeface="CiscoSans" pitchFamily="34" charset="0"/>
              </a:rPr>
              <a:t>2017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kern="0" dirty="0" smtClean="0"/>
              <a:t>Secrets of the Motherboard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02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7598042" cy="715107"/>
          </a:xfrm>
        </p:spPr>
        <p:txBody>
          <a:bodyPr/>
          <a:lstStyle/>
          <a:p>
            <a:r>
              <a:rPr lang="en-US" dirty="0" smtClean="0"/>
              <a:t>IME Debug Mode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5351" y="4133109"/>
            <a:ext cx="2993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Intel 7-Series (Z79/C600) Platform Controller Hub (PCH) Datasheet</a:t>
            </a:r>
          </a:p>
          <a:p>
            <a:pPr algn="ctr"/>
            <a:r>
              <a:rPr lang="en-GB" sz="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Page 755, Section 22.1.2 </a:t>
            </a:r>
            <a:r>
              <a:rPr lang="en-GB" sz="6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“HSFS – Hardware Sequencing Flash Status Register”</a:t>
            </a:r>
            <a:endParaRPr lang="en-GB" sz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25" y="1163996"/>
            <a:ext cx="5728252" cy="2714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8649" y="1078158"/>
            <a:ext cx="28562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Flash Descriptor Override Pin-Strap Status (FDOPSS)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“Read Only: This bit indicates the condition of the FDOPSS / Intel ME Debug Mode Pin-Strap.”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“The […] ME Debug Mode strap is set using external pull-up on HDA_SDO”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33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7598042" cy="715107"/>
          </a:xfrm>
        </p:spPr>
        <p:txBody>
          <a:bodyPr/>
          <a:lstStyle/>
          <a:p>
            <a:r>
              <a:rPr lang="en-US" dirty="0" smtClean="0"/>
              <a:t>IME Debug Mode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5351" y="4133109"/>
            <a:ext cx="2993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Intel 7-Series (Z79/C600) Platform Controller Hub (PCH) Datasheet</a:t>
            </a:r>
          </a:p>
          <a:p>
            <a:pPr algn="ctr"/>
            <a:r>
              <a:rPr lang="en-GB" sz="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Page 78, Table 2-26 </a:t>
            </a:r>
            <a:r>
              <a:rPr lang="en-GB" sz="6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“Functional Strap Definitions”</a:t>
            </a:r>
            <a:endParaRPr lang="en-GB" sz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3" y="996462"/>
            <a:ext cx="7889375" cy="3136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2750" y="2452688"/>
            <a:ext cx="1162050" cy="733425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11946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75" y="996462"/>
            <a:ext cx="7803650" cy="3632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7598042" cy="715107"/>
          </a:xfrm>
        </p:spPr>
        <p:txBody>
          <a:bodyPr/>
          <a:lstStyle/>
          <a:p>
            <a:r>
              <a:rPr lang="en-US" dirty="0" smtClean="0"/>
              <a:t>IME Debug Mode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5351" y="4133109"/>
            <a:ext cx="2993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Intel 7-Series (Z79/C600) Platform Controller Hub (PCH) Datasheet</a:t>
            </a:r>
          </a:p>
          <a:p>
            <a:pPr algn="ctr"/>
            <a:r>
              <a:rPr lang="en-GB" sz="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Page 78, Table 2-26 </a:t>
            </a:r>
            <a:r>
              <a:rPr lang="en-GB" sz="6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“Functional Strap Definitions”</a:t>
            </a:r>
            <a:endParaRPr lang="en-GB" sz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5425" y="4092312"/>
            <a:ext cx="273051" cy="244868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cxnSp>
        <p:nvCxnSpPr>
          <p:cNvPr id="9" name="Straight Arrow Connector 8"/>
          <p:cNvCxnSpPr>
            <a:endCxn id="7" idx="5"/>
          </p:cNvCxnSpPr>
          <p:nvPr/>
        </p:nvCxnSpPr>
        <p:spPr>
          <a:xfrm flipH="1" flipV="1">
            <a:off x="2908489" y="4301320"/>
            <a:ext cx="466538" cy="4109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44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7598042" cy="715107"/>
          </a:xfrm>
        </p:spPr>
        <p:txBody>
          <a:bodyPr/>
          <a:lstStyle/>
          <a:p>
            <a:r>
              <a:rPr lang="en-US" dirty="0" smtClean="0"/>
              <a:t>Posted findings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071" y="1376363"/>
            <a:ext cx="3949967" cy="2372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8201" y="3845249"/>
            <a:ext cx="2347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Tweets by @</a:t>
            </a:r>
            <a:r>
              <a:rPr lang="en-GB" sz="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whitequark</a:t>
            </a:r>
            <a:r>
              <a:rPr lang="en-GB" sz="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used with permission.</a:t>
            </a:r>
            <a:endParaRPr lang="en-GB"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07" y="996462"/>
            <a:ext cx="3266865" cy="3456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4120" y="1971040"/>
            <a:ext cx="3860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***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21990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66813"/>
            <a:ext cx="8345488" cy="3349185"/>
          </a:xfrm>
        </p:spPr>
        <p:txBody>
          <a:bodyPr/>
          <a:lstStyle/>
          <a:p>
            <a:pPr>
              <a:defRPr/>
            </a:pPr>
            <a:r>
              <a:rPr sz="2800" dirty="0" smtClean="0"/>
              <a:t>H</a:t>
            </a:r>
            <a:r>
              <a:rPr lang="en-GB" sz="2800" dirty="0" smtClean="0"/>
              <a:t>DA</a:t>
            </a:r>
            <a:r>
              <a:rPr sz="2800" dirty="0" smtClean="0"/>
              <a:t>_SDO is the HD Audio Serial Data Out line.</a:t>
            </a:r>
          </a:p>
          <a:p>
            <a:pPr lvl="1">
              <a:defRPr/>
            </a:pPr>
            <a:r>
              <a:rPr lang="en-US" sz="2000" dirty="0" smtClean="0"/>
              <a:t>This is a</a:t>
            </a:r>
            <a:r>
              <a:rPr sz="2000" dirty="0" smtClean="0"/>
              <a:t> physical wire from the PCH to the H</a:t>
            </a:r>
            <a:r>
              <a:rPr lang="en-GB" sz="2000" dirty="0" smtClean="0"/>
              <a:t>DA codec IC.</a:t>
            </a:r>
          </a:p>
          <a:p>
            <a:pPr lvl="1">
              <a:defRPr/>
            </a:pPr>
            <a:r>
              <a:rPr lang="en-GB" sz="2000" dirty="0" smtClean="0"/>
              <a:t>Unfortunately the PCH is a BGA part and it’s not an edge pin </a:t>
            </a:r>
            <a:r>
              <a:rPr lang="en-GB" sz="2000" dirty="0" smtClean="0">
                <a:sym typeface="Wingdings" panose="05000000000000000000" pitchFamily="2" charset="2"/>
              </a:rPr>
              <a:t></a:t>
            </a:r>
            <a:endParaRPr lang="en-GB" sz="2000" dirty="0" smtClean="0"/>
          </a:p>
          <a:p>
            <a:pPr>
              <a:defRPr/>
            </a:pPr>
            <a:r>
              <a:rPr lang="en-GB" sz="2800" dirty="0"/>
              <a:t>Pulling HDA_SDO </a:t>
            </a:r>
            <a:r>
              <a:rPr lang="en-GB" sz="2800" dirty="0" smtClean="0"/>
              <a:t>low at boot puts IME into debug mode.</a:t>
            </a:r>
          </a:p>
          <a:p>
            <a:pPr>
              <a:defRPr/>
            </a:pPr>
            <a:r>
              <a:rPr lang="en-GB" sz="2800" dirty="0" smtClean="0"/>
              <a:t>IME debug mode unlocks some registers.</a:t>
            </a:r>
          </a:p>
          <a:p>
            <a:pPr>
              <a:defRPr/>
            </a:pPr>
            <a:r>
              <a:rPr lang="en-GB" sz="2800" dirty="0" smtClean="0"/>
              <a:t>Intel says it “must not be asserted</a:t>
            </a:r>
            <a:r>
              <a:rPr lang="en-GB" sz="2800" dirty="0" smtClean="0"/>
              <a:t>”.</a:t>
            </a:r>
            <a:endParaRPr lang="en-GB" sz="2800" dirty="0" smtClean="0"/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What do we know?</a:t>
            </a:r>
          </a:p>
        </p:txBody>
      </p:sp>
    </p:spTree>
    <p:extLst>
      <p:ext uri="{BB962C8B-B14F-4D97-AF65-F5344CB8AC3E}">
        <p14:creationId xmlns:p14="http://schemas.microsoft.com/office/powerpoint/2010/main" val="845969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66813"/>
            <a:ext cx="8345488" cy="3349185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>Aside from </a:t>
            </a:r>
            <a:r>
              <a:rPr lang="en-GB" sz="2800" dirty="0" err="1" smtClean="0"/>
              <a:t>config</a:t>
            </a:r>
            <a:r>
              <a:rPr lang="en-GB" sz="2800" dirty="0" smtClean="0"/>
              <a:t> registers, what does ME debug actually do?</a:t>
            </a:r>
          </a:p>
          <a:p>
            <a:pPr>
              <a:defRPr/>
            </a:pPr>
            <a:r>
              <a:rPr lang="en-GB" sz="2800" dirty="0" smtClean="0"/>
              <a:t>Where can we access HDA_SDO?</a:t>
            </a:r>
          </a:p>
          <a:p>
            <a:pPr>
              <a:defRPr/>
            </a:pPr>
            <a:r>
              <a:rPr lang="en-GB" sz="2800" dirty="0" smtClean="0"/>
              <a:t>What happens if we mess with those registers?</a:t>
            </a:r>
          </a:p>
          <a:p>
            <a:pPr>
              <a:defRPr/>
            </a:pPr>
            <a:endParaRPr lang="en-GB" sz="2800" dirty="0" smtClean="0"/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What don't we know?</a:t>
            </a:r>
          </a:p>
        </p:txBody>
      </p:sp>
    </p:spTree>
    <p:extLst>
      <p:ext uri="{BB962C8B-B14F-4D97-AF65-F5344CB8AC3E}">
        <p14:creationId xmlns:p14="http://schemas.microsoft.com/office/powerpoint/2010/main" val="1562795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66813"/>
            <a:ext cx="8345488" cy="3349185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Always look for prior research!</a:t>
            </a:r>
          </a:p>
          <a:p>
            <a:pPr>
              <a:defRPr/>
            </a:pPr>
            <a:r>
              <a:rPr lang="en-GB" sz="2400" dirty="0" smtClean="0"/>
              <a:t>HDA_SDO strap already explored by </a:t>
            </a:r>
            <a:r>
              <a:rPr lang="en-GB" sz="2400" dirty="0" err="1" smtClean="0"/>
              <a:t>libreboot</a:t>
            </a:r>
            <a:r>
              <a:rPr lang="en-GB" sz="2400" dirty="0" smtClean="0"/>
              <a:t>/</a:t>
            </a:r>
            <a:r>
              <a:rPr lang="en-GB" sz="2400" dirty="0" err="1" smtClean="0"/>
              <a:t>coreboot</a:t>
            </a:r>
            <a:r>
              <a:rPr lang="en-GB" sz="2400" dirty="0" smtClean="0"/>
              <a:t> and </a:t>
            </a:r>
            <a:r>
              <a:rPr lang="en-GB" sz="2400" dirty="0" err="1" smtClean="0"/>
              <a:t>me_cleaner</a:t>
            </a:r>
            <a:r>
              <a:rPr lang="en-GB" sz="2400" dirty="0"/>
              <a:t> </a:t>
            </a:r>
            <a:r>
              <a:rPr lang="en-GB" sz="2400" dirty="0" smtClean="0"/>
              <a:t>folks</a:t>
            </a:r>
          </a:p>
          <a:p>
            <a:pPr>
              <a:defRPr/>
            </a:pPr>
            <a:r>
              <a:rPr lang="en-GB" sz="2400" dirty="0" smtClean="0"/>
              <a:t>Stops IME from executing </a:t>
            </a:r>
            <a:r>
              <a:rPr lang="en-GB" sz="2400" dirty="0" smtClean="0">
                <a:sym typeface="Wingdings" panose="05000000000000000000" pitchFamily="2" charset="2"/>
              </a:rPr>
              <a:t></a:t>
            </a:r>
          </a:p>
          <a:p>
            <a:pPr>
              <a:defRPr/>
            </a:pPr>
            <a:r>
              <a:rPr lang="en-GB" sz="2400" dirty="0" smtClean="0">
                <a:sym typeface="Wingdings" panose="05000000000000000000" pitchFamily="2" charset="2"/>
              </a:rPr>
              <a:t>Breaks integrated </a:t>
            </a:r>
            <a:r>
              <a:rPr lang="en-GB" sz="2400" dirty="0" err="1" smtClean="0">
                <a:sym typeface="Wingdings" panose="05000000000000000000" pitchFamily="2" charset="2"/>
              </a:rPr>
              <a:t>GbE</a:t>
            </a:r>
            <a:r>
              <a:rPr lang="en-GB" sz="2400" dirty="0" smtClean="0">
                <a:sym typeface="Wingdings" panose="05000000000000000000" pitchFamily="2" charset="2"/>
              </a:rPr>
              <a:t> NIC </a:t>
            </a:r>
          </a:p>
          <a:p>
            <a:pPr>
              <a:defRPr/>
            </a:pPr>
            <a:r>
              <a:rPr lang="en-GB" sz="2400" dirty="0" smtClean="0">
                <a:sym typeface="Wingdings" panose="05000000000000000000" pitchFamily="2" charset="2"/>
              </a:rPr>
              <a:t>Sets 30 minute shutdown timer </a:t>
            </a:r>
          </a:p>
          <a:p>
            <a:pPr>
              <a:defRPr/>
            </a:pPr>
            <a:r>
              <a:rPr lang="en-GB" sz="2400" dirty="0" smtClean="0">
                <a:sym typeface="Wingdings" panose="05000000000000000000" pitchFamily="2" charset="2"/>
              </a:rPr>
              <a:t>Intel ME sectors are signed </a:t>
            </a:r>
          </a:p>
          <a:p>
            <a:pPr marL="57136" indent="0">
              <a:buNone/>
              <a:defRPr/>
            </a:pPr>
            <a:endParaRPr lang="en-GB" sz="2400" dirty="0" smtClean="0"/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Someone else to the rescue</a:t>
            </a:r>
          </a:p>
        </p:txBody>
      </p:sp>
    </p:spTree>
    <p:extLst>
      <p:ext uri="{BB962C8B-B14F-4D97-AF65-F5344CB8AC3E}">
        <p14:creationId xmlns:p14="http://schemas.microsoft.com/office/powerpoint/2010/main" val="3102647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66813"/>
            <a:ext cx="8345488" cy="3349185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Find HDA_SDO on board (HDA codec IC easiest)</a:t>
            </a:r>
          </a:p>
          <a:p>
            <a:pPr>
              <a:defRPr/>
            </a:pPr>
            <a:r>
              <a:rPr lang="en-GB" sz="2400" dirty="0" smtClean="0"/>
              <a:t>Pull HDA_SDO to GND to assert ME Debug strap</a:t>
            </a:r>
          </a:p>
          <a:p>
            <a:pPr>
              <a:defRPr/>
            </a:pPr>
            <a:r>
              <a:rPr lang="en-GB" sz="2400" dirty="0" smtClean="0"/>
              <a:t>Boot the system</a:t>
            </a:r>
          </a:p>
          <a:p>
            <a:pPr>
              <a:defRPr/>
            </a:pPr>
            <a:r>
              <a:rPr lang="en-GB" sz="2400" dirty="0" smtClean="0"/>
              <a:t>Dump ME firmware flash from mapped memory</a:t>
            </a:r>
          </a:p>
          <a:p>
            <a:pPr>
              <a:defRPr/>
            </a:pPr>
            <a:r>
              <a:rPr lang="en-GB" sz="2400" dirty="0" smtClean="0"/>
              <a:t>Neutralise with </a:t>
            </a:r>
            <a:r>
              <a:rPr lang="en-GB" sz="2400" dirty="0" err="1" smtClean="0"/>
              <a:t>me_cleaner</a:t>
            </a: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Write neutralised image back to ME flash</a:t>
            </a:r>
          </a:p>
          <a:p>
            <a:pPr>
              <a:defRPr/>
            </a:pPr>
            <a:r>
              <a:rPr lang="en-GB" sz="2400" dirty="0" smtClean="0"/>
              <a:t>Reboot</a:t>
            </a:r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err="1" smtClean="0">
                <a:ea typeface="ＭＳ Ｐゴシック" pitchFamily="34" charset="-128"/>
                <a:cs typeface="CiscoSans" pitchFamily="34" charset="0"/>
              </a:rPr>
              <a:t>Neutralising</a:t>
            </a: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 IME </a:t>
            </a:r>
            <a:r>
              <a:rPr lang="en-GB" altLang="en-US" dirty="0" smtClean="0">
                <a:ea typeface="ＭＳ Ｐゴシック" pitchFamily="34" charset="-128"/>
                <a:cs typeface="CiscoSans" pitchFamily="34" charset="0"/>
              </a:rPr>
              <a:t>–</a:t>
            </a: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 option 1</a:t>
            </a:r>
          </a:p>
        </p:txBody>
      </p:sp>
    </p:spTree>
    <p:extLst>
      <p:ext uri="{BB962C8B-B14F-4D97-AF65-F5344CB8AC3E}">
        <p14:creationId xmlns:p14="http://schemas.microsoft.com/office/powerpoint/2010/main" val="3320408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66813"/>
            <a:ext cx="8345488" cy="3349185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Find ME flash device on board (8-pin SPI flash)</a:t>
            </a:r>
          </a:p>
          <a:p>
            <a:pPr>
              <a:defRPr/>
            </a:pPr>
            <a:r>
              <a:rPr lang="en-GB" sz="2400" dirty="0" err="1" smtClean="0"/>
              <a:t>Desolder</a:t>
            </a:r>
            <a:r>
              <a:rPr lang="en-GB" sz="2400" dirty="0" smtClean="0"/>
              <a:t> it or use IC clip</a:t>
            </a:r>
          </a:p>
          <a:p>
            <a:pPr>
              <a:defRPr/>
            </a:pPr>
            <a:r>
              <a:rPr lang="en-GB" sz="2400" dirty="0" smtClean="0"/>
              <a:t>Use </a:t>
            </a:r>
            <a:r>
              <a:rPr lang="en-GB" sz="2400" dirty="0" err="1" smtClean="0"/>
              <a:t>flashrom</a:t>
            </a:r>
            <a:r>
              <a:rPr lang="en-GB" sz="2400" dirty="0" smtClean="0"/>
              <a:t> to dump the ME firmware flash</a:t>
            </a:r>
          </a:p>
          <a:p>
            <a:pPr>
              <a:defRPr/>
            </a:pPr>
            <a:r>
              <a:rPr lang="en-GB" sz="2400" dirty="0" smtClean="0"/>
              <a:t>Neutralise with </a:t>
            </a:r>
            <a:r>
              <a:rPr lang="en-GB" sz="2400" dirty="0" err="1" smtClean="0"/>
              <a:t>me_cleaner</a:t>
            </a: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Write neutralised image back to ME flash</a:t>
            </a:r>
          </a:p>
          <a:p>
            <a:pPr>
              <a:defRPr/>
            </a:pPr>
            <a:r>
              <a:rPr lang="en-GB" sz="2400" dirty="0" smtClean="0"/>
              <a:t>Reboot</a:t>
            </a:r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err="1" smtClean="0">
                <a:ea typeface="ＭＳ Ｐゴシック" pitchFamily="34" charset="-128"/>
                <a:cs typeface="CiscoSans" pitchFamily="34" charset="0"/>
              </a:rPr>
              <a:t>Neutralising</a:t>
            </a: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 IME </a:t>
            </a:r>
            <a:r>
              <a:rPr lang="en-GB" altLang="en-US" dirty="0" smtClean="0">
                <a:ea typeface="ＭＳ Ｐゴシック" pitchFamily="34" charset="-128"/>
                <a:cs typeface="CiscoSans" pitchFamily="34" charset="0"/>
              </a:rPr>
              <a:t>–</a:t>
            </a: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 option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4186238"/>
            <a:ext cx="7487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hlinkClick r:id="rId2"/>
              </a:rPr>
              <a:t>[1] https</a:t>
            </a:r>
            <a:r>
              <a:rPr lang="en-GB" sz="1100" dirty="0">
                <a:hlinkClick r:id="rId2"/>
              </a:rPr>
              <a:t>://</a:t>
            </a:r>
            <a:r>
              <a:rPr lang="en-GB" sz="1100" dirty="0" smtClean="0">
                <a:hlinkClick r:id="rId2"/>
              </a:rPr>
              <a:t>hardenedlinux.github.io/firmware/2016/11/17/neutralize_ME_firmware_on_sandybridge_and_ivybridge.html</a:t>
            </a: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3683418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66813"/>
            <a:ext cx="8345488" cy="3349185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ME firmware is split into partitions</a:t>
            </a:r>
          </a:p>
          <a:p>
            <a:pPr>
              <a:defRPr/>
            </a:pPr>
            <a:r>
              <a:rPr lang="en-GB" sz="2000" dirty="0" smtClean="0"/>
              <a:t>Partitions are signed (signature in partition header)</a:t>
            </a:r>
          </a:p>
          <a:p>
            <a:pPr>
              <a:defRPr/>
            </a:pPr>
            <a:r>
              <a:rPr lang="en-GB" sz="2000" dirty="0" smtClean="0"/>
              <a:t>Image starts with Firmware Partition Table (FPT)</a:t>
            </a:r>
          </a:p>
          <a:p>
            <a:pPr>
              <a:defRPr/>
            </a:pPr>
            <a:r>
              <a:rPr lang="en-GB" sz="2000" dirty="0" smtClean="0">
                <a:sym typeface="Wingdings" panose="05000000000000000000" pitchFamily="2" charset="2"/>
              </a:rPr>
              <a:t>FPT itself is </a:t>
            </a:r>
            <a:r>
              <a:rPr lang="en-GB" sz="2000" b="1" dirty="0" smtClean="0">
                <a:sym typeface="Wingdings" panose="05000000000000000000" pitchFamily="2" charset="2"/>
              </a:rPr>
              <a:t>not</a:t>
            </a:r>
            <a:r>
              <a:rPr lang="en-GB" sz="2000" dirty="0" smtClean="0">
                <a:sym typeface="Wingdings" panose="05000000000000000000" pitchFamily="2" charset="2"/>
              </a:rPr>
              <a:t> signed!</a:t>
            </a:r>
          </a:p>
          <a:p>
            <a:pPr>
              <a:defRPr/>
            </a:pPr>
            <a:r>
              <a:rPr lang="en-GB" sz="2000" dirty="0" smtClean="0">
                <a:sym typeface="Wingdings" panose="05000000000000000000" pitchFamily="2" charset="2"/>
              </a:rPr>
              <a:t>Can just remove partitions (and headers containing signature) and this does not trigger the shutdown timer.</a:t>
            </a:r>
          </a:p>
          <a:p>
            <a:pPr>
              <a:defRPr/>
            </a:pPr>
            <a:r>
              <a:rPr lang="en-GB" sz="2000" dirty="0" smtClean="0">
                <a:sym typeface="Wingdings" panose="05000000000000000000" pitchFamily="2" charset="2"/>
              </a:rPr>
              <a:t>Only partition that cannot be removed is factory partition (FTPR</a:t>
            </a:r>
            <a:r>
              <a:rPr lang="en-GB" sz="2000" dirty="0">
                <a:sym typeface="Wingdings" panose="05000000000000000000" pitchFamily="2" charset="2"/>
              </a:rPr>
              <a:t>)</a:t>
            </a:r>
            <a:endParaRPr lang="en-GB" sz="2000" dirty="0" smtClean="0"/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itchFamily="34" charset="-128"/>
                <a:cs typeface="CiscoSans" pitchFamily="34" charset="0"/>
              </a:rPr>
              <a:t>m</a:t>
            </a:r>
            <a:r>
              <a:rPr altLang="en-US" dirty="0" err="1" smtClean="0">
                <a:ea typeface="ＭＳ Ｐゴシック" pitchFamily="34" charset="-128"/>
                <a:cs typeface="CiscoSans" pitchFamily="34" charset="0"/>
              </a:rPr>
              <a:t>e_cleaner</a:t>
            </a: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536055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Hello.</a:t>
            </a:r>
          </a:p>
        </p:txBody>
      </p:sp>
      <p:sp>
        <p:nvSpPr>
          <p:cNvPr id="3" name="Subtitle 1"/>
          <p:cNvSpPr txBox="1">
            <a:spLocks/>
          </p:cNvSpPr>
          <p:nvPr/>
        </p:nvSpPr>
        <p:spPr bwMode="auto">
          <a:xfrm>
            <a:off x="469496" y="3793198"/>
            <a:ext cx="8296421" cy="60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altLang="en-US" sz="1100" dirty="0" smtClean="0">
                <a:solidFill>
                  <a:schemeClr val="accent3"/>
                </a:solidFill>
                <a:ea typeface="ＭＳ Ｐゴシック" pitchFamily="34" charset="-128"/>
                <a:cs typeface="CiscoSans" pitchFamily="34" charset="0"/>
              </a:rPr>
              <a:t>Twitter: </a:t>
            </a:r>
            <a:r>
              <a:rPr lang="en-GB" altLang="en-US" sz="1100" dirty="0" smtClean="0">
                <a:solidFill>
                  <a:schemeClr val="bg1"/>
                </a:solidFill>
                <a:ea typeface="ＭＳ Ｐゴシック" pitchFamily="34" charset="-128"/>
                <a:cs typeface="CiscoSans" pitchFamily="34" charset="0"/>
              </a:rPr>
              <a:t>@</a:t>
            </a:r>
            <a:r>
              <a:rPr lang="en-GB" altLang="en-US" sz="1100" dirty="0" err="1" smtClean="0">
                <a:solidFill>
                  <a:schemeClr val="bg1"/>
                </a:solidFill>
                <a:ea typeface="ＭＳ Ｐゴシック" pitchFamily="34" charset="-128"/>
                <a:cs typeface="CiscoSans" pitchFamily="34" charset="0"/>
              </a:rPr>
              <a:t>gsuberland</a:t>
            </a:r>
            <a:endParaRPr lang="en-GB" altLang="en-US" sz="1100" dirty="0" smtClean="0">
              <a:solidFill>
                <a:schemeClr val="bg1"/>
              </a:solidFill>
              <a:ea typeface="ＭＳ Ｐゴシック" pitchFamily="34" charset="-128"/>
              <a:cs typeface="CiscoSans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100" dirty="0" err="1" smtClean="0">
                <a:solidFill>
                  <a:schemeClr val="accent3"/>
                </a:solidFill>
                <a:ea typeface="ＭＳ Ｐゴシック" pitchFamily="34" charset="-128"/>
                <a:cs typeface="CiscoSans" pitchFamily="34" charset="0"/>
              </a:rPr>
              <a:t>StackExchange</a:t>
            </a:r>
            <a:r>
              <a:rPr lang="en-GB" altLang="en-US" sz="1100" dirty="0" smtClean="0">
                <a:solidFill>
                  <a:schemeClr val="accent3"/>
                </a:solidFill>
                <a:ea typeface="ＭＳ Ｐゴシック" pitchFamily="34" charset="-128"/>
                <a:cs typeface="CiscoSans" pitchFamily="34" charset="0"/>
              </a:rPr>
              <a:t>: </a:t>
            </a:r>
            <a:r>
              <a:rPr lang="en-GB" altLang="en-US" sz="1100" dirty="0" smtClean="0">
                <a:solidFill>
                  <a:schemeClr val="bg1"/>
                </a:solidFill>
                <a:ea typeface="ＭＳ Ｐゴシック" pitchFamily="34" charset="-128"/>
                <a:cs typeface="CiscoSans" pitchFamily="34" charset="0"/>
              </a:rPr>
              <a:t>Polynomial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100" dirty="0" smtClean="0">
                <a:solidFill>
                  <a:schemeClr val="accent3"/>
                </a:solidFill>
                <a:ea typeface="ＭＳ Ｐゴシック" pitchFamily="34" charset="-128"/>
                <a:cs typeface="CiscoSans" pitchFamily="34" charset="0"/>
              </a:rPr>
              <a:t>Email:</a:t>
            </a:r>
            <a:r>
              <a:rPr lang="en-GB" altLang="en-US" sz="1100" dirty="0" smtClean="0">
                <a:solidFill>
                  <a:schemeClr val="bg1"/>
                </a:solidFill>
                <a:ea typeface="ＭＳ Ｐゴシック" pitchFamily="34" charset="-128"/>
                <a:cs typeface="CiscoSans" pitchFamily="34" charset="0"/>
              </a:rPr>
              <a:t> gsutherl@cisco.com</a:t>
            </a:r>
          </a:p>
        </p:txBody>
      </p:sp>
    </p:spTree>
    <p:extLst>
      <p:ext uri="{BB962C8B-B14F-4D97-AF65-F5344CB8AC3E}">
        <p14:creationId xmlns:p14="http://schemas.microsoft.com/office/powerpoint/2010/main" val="3342839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7598042" cy="715107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9637" y="1838325"/>
            <a:ext cx="717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These modifications require you to touch hardware, and that sucks.</a:t>
            </a:r>
          </a:p>
        </p:txBody>
      </p:sp>
    </p:spTree>
    <p:extLst>
      <p:ext uri="{BB962C8B-B14F-4D97-AF65-F5344CB8AC3E}">
        <p14:creationId xmlns:p14="http://schemas.microsoft.com/office/powerpoint/2010/main" val="3667153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7598042" cy="715107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1088" y="1724025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No motherboard designer would expose IME straps in a way that we might abuse…</a:t>
            </a:r>
          </a:p>
        </p:txBody>
      </p:sp>
    </p:spTree>
    <p:extLst>
      <p:ext uri="{BB962C8B-B14F-4D97-AF65-F5344CB8AC3E}">
        <p14:creationId xmlns:p14="http://schemas.microsoft.com/office/powerpoint/2010/main" val="1341354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79" y="3140040"/>
            <a:ext cx="5793502" cy="87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7" y="1279002"/>
            <a:ext cx="8701627" cy="1578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8413250" cy="715107"/>
          </a:xfrm>
        </p:spPr>
        <p:txBody>
          <a:bodyPr/>
          <a:lstStyle/>
          <a:p>
            <a:r>
              <a:rPr lang="en-US" dirty="0" smtClean="0"/>
              <a:t>Or would they? (Dell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5771" y="3184940"/>
            <a:ext cx="1147763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keyboard controller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7015164" y="3508106"/>
            <a:ext cx="540607" cy="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273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44" y="1211399"/>
            <a:ext cx="6508731" cy="2362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8413250" cy="715107"/>
          </a:xfrm>
        </p:spPr>
        <p:txBody>
          <a:bodyPr/>
          <a:lstStyle/>
          <a:p>
            <a:r>
              <a:rPr lang="en-US" dirty="0" smtClean="0"/>
              <a:t>Or would they? (Toshiba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4262" y="3780252"/>
            <a:ext cx="1147763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keyboard controller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1658144" y="3214688"/>
            <a:ext cx="0" cy="565564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504" y="1211399"/>
            <a:ext cx="7478897" cy="1531445"/>
          </a:xfrm>
          <a:prstGeom prst="rect">
            <a:avLst/>
          </a:prstGeom>
          <a:ln w="508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28511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7598042" cy="715107"/>
          </a:xfrm>
        </p:spPr>
        <p:txBody>
          <a:bodyPr/>
          <a:lstStyle/>
          <a:p>
            <a:r>
              <a:rPr lang="en-US" dirty="0" smtClean="0"/>
              <a:t>Or would they? (Acer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01" y="1124875"/>
            <a:ext cx="6846287" cy="1591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388" y="2898458"/>
            <a:ext cx="5013787" cy="1021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4587" y="1179926"/>
            <a:ext cx="1147763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keyboard controller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7042149" y="1503091"/>
            <a:ext cx="452438" cy="1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347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8413250" cy="715107"/>
          </a:xfrm>
        </p:spPr>
        <p:txBody>
          <a:bodyPr/>
          <a:lstStyle/>
          <a:p>
            <a:r>
              <a:rPr lang="en-US" dirty="0" smtClean="0"/>
              <a:t>Or would they?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98" y="1117358"/>
            <a:ext cx="4391104" cy="34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65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66813"/>
            <a:ext cx="8345488" cy="3349185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>“Let’s expose HDA_SDO externally!”</a:t>
            </a:r>
          </a:p>
          <a:p>
            <a:pPr>
              <a:defRPr/>
            </a:pPr>
            <a:r>
              <a:rPr lang="en-GB" sz="2800" dirty="0" smtClean="0"/>
              <a:t>Intel HD Audio specification</a:t>
            </a:r>
          </a:p>
          <a:p>
            <a:pPr>
              <a:defRPr/>
            </a:pPr>
            <a:r>
              <a:rPr lang="en-GB" sz="2800" dirty="0" smtClean="0"/>
              <a:t>6.12 - Hot Attach Mechanisms</a:t>
            </a:r>
          </a:p>
          <a:p>
            <a:pPr>
              <a:defRPr/>
            </a:pPr>
            <a:endParaRPr lang="en-GB" sz="2800" dirty="0" smtClean="0"/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Broken by specification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20" y="2776020"/>
            <a:ext cx="3555934" cy="1739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" y="3042720"/>
            <a:ext cx="4396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“An </a:t>
            </a:r>
            <a:r>
              <a:rPr lang="en-GB" i="1" dirty="0"/>
              <a:t>important feature for High Definition Audio is supporting hot attach. A typical example is connecting the Codec on the docking station</a:t>
            </a:r>
            <a:r>
              <a:rPr lang="en-GB" i="1" dirty="0" smtClean="0"/>
              <a:t>.”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04929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66813"/>
            <a:ext cx="8345488" cy="3349185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/>
              <a:t>Idea: </a:t>
            </a:r>
            <a:r>
              <a:rPr lang="en-GB" sz="2800" dirty="0" smtClean="0"/>
              <a:t>assert ME Debug strap via docking connector on a laptop. No disassembly!</a:t>
            </a:r>
          </a:p>
          <a:p>
            <a:pPr>
              <a:defRPr/>
            </a:pPr>
            <a:r>
              <a:rPr lang="en-GB" sz="2800" b="1" dirty="0" smtClean="0"/>
              <a:t>Reality: </a:t>
            </a:r>
            <a:r>
              <a:rPr lang="en-GB" sz="2800" dirty="0" smtClean="0"/>
              <a:t>docking connectors are proprietary, change between laptop models, and aren’t documented.</a:t>
            </a:r>
          </a:p>
          <a:p>
            <a:pPr>
              <a:defRPr/>
            </a:pPr>
            <a:r>
              <a:rPr lang="en-GB" sz="2800" dirty="0" smtClean="0"/>
              <a:t>Looked pretty hard, didn’t find anyone using hot attach on a docking connector </a:t>
            </a:r>
            <a:r>
              <a:rPr lang="en-GB" sz="2800" dirty="0" smtClean="0">
                <a:sym typeface="Wingdings" panose="05000000000000000000" pitchFamily="2" charset="2"/>
              </a:rPr>
              <a:t></a:t>
            </a:r>
            <a:endParaRPr lang="en-GB" sz="2800" dirty="0" smtClean="0"/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Docking</a:t>
            </a:r>
          </a:p>
        </p:txBody>
      </p:sp>
    </p:spTree>
    <p:extLst>
      <p:ext uri="{BB962C8B-B14F-4D97-AF65-F5344CB8AC3E}">
        <p14:creationId xmlns:p14="http://schemas.microsoft.com/office/powerpoint/2010/main" val="748793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 smtClean="0"/>
              <a:t>Identify and document convenient locations to interfere with IME (HDA_SDO pins, ME firmware flash IC) on various platforms.</a:t>
            </a:r>
          </a:p>
          <a:p>
            <a:r>
              <a:rPr lang="en-GB" sz="3200" b="1" dirty="0" smtClean="0"/>
              <a:t>Find a way to restore </a:t>
            </a:r>
            <a:r>
              <a:rPr lang="en-GB" sz="3200" b="1" dirty="0" err="1" smtClean="0"/>
              <a:t>GbE</a:t>
            </a:r>
            <a:r>
              <a:rPr lang="en-GB" sz="3200" b="1" dirty="0" smtClean="0"/>
              <a:t> NIC without ME access.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269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7598042" cy="715107"/>
          </a:xfrm>
        </p:spPr>
        <p:txBody>
          <a:bodyPr/>
          <a:lstStyle/>
          <a:p>
            <a:r>
              <a:rPr lang="en-US" dirty="0" smtClean="0"/>
              <a:t>Except…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9637" y="1838325"/>
            <a:ext cx="717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Someone found a better way!</a:t>
            </a:r>
          </a:p>
        </p:txBody>
      </p:sp>
    </p:spTree>
    <p:extLst>
      <p:ext uri="{BB962C8B-B14F-4D97-AF65-F5344CB8AC3E}">
        <p14:creationId xmlns:p14="http://schemas.microsoft.com/office/powerpoint/2010/main" val="3746443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7598042" cy="715107"/>
          </a:xfrm>
        </p:spPr>
        <p:txBody>
          <a:bodyPr/>
          <a:lstStyle/>
          <a:p>
            <a:r>
              <a:rPr lang="en-US" dirty="0" smtClean="0"/>
              <a:t>Where it all began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93888" y="2560622"/>
            <a:ext cx="2347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Tweets by @</a:t>
            </a:r>
            <a:r>
              <a:rPr lang="en-GB" sz="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whitequark</a:t>
            </a:r>
            <a:r>
              <a:rPr lang="en-GB" sz="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used with permission.</a:t>
            </a:r>
            <a:endParaRPr lang="en-GB"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72" y="996462"/>
            <a:ext cx="3582027" cy="1493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186" y="996462"/>
            <a:ext cx="3253393" cy="1489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72" y="2567701"/>
            <a:ext cx="2740978" cy="19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3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dirty="0" smtClean="0"/>
              <a:t>High Availability Platform</a:t>
            </a:r>
          </a:p>
          <a:p>
            <a:r>
              <a:rPr lang="en-GB" sz="2800" dirty="0" smtClean="0"/>
              <a:t>Hidden flag to disable ME</a:t>
            </a:r>
          </a:p>
          <a:p>
            <a:r>
              <a:rPr lang="en-GB" sz="2800" dirty="0" smtClean="0"/>
              <a:t>Discovered </a:t>
            </a:r>
            <a:r>
              <a:rPr lang="en-GB" sz="2800" dirty="0"/>
              <a:t>by Mark </a:t>
            </a:r>
            <a:r>
              <a:rPr lang="en-GB" sz="2800" dirty="0" err="1"/>
              <a:t>Ermolov</a:t>
            </a:r>
            <a:r>
              <a:rPr lang="en-GB" sz="2800" dirty="0"/>
              <a:t>, Maxim </a:t>
            </a:r>
            <a:r>
              <a:rPr lang="en-GB" sz="2800" dirty="0" err="1" smtClean="0"/>
              <a:t>Goryachy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600" dirty="0" smtClean="0">
                <a:solidFill>
                  <a:schemeClr val="bg2"/>
                </a:solidFill>
              </a:rPr>
              <a:t>http</a:t>
            </a:r>
            <a:r>
              <a:rPr lang="en-GB" sz="1600" dirty="0">
                <a:solidFill>
                  <a:schemeClr val="bg2"/>
                </a:solidFill>
              </a:rPr>
              <a:t>://</a:t>
            </a:r>
            <a:r>
              <a:rPr lang="en-GB" sz="1600" dirty="0" smtClean="0">
                <a:solidFill>
                  <a:schemeClr val="bg2"/>
                </a:solidFill>
              </a:rPr>
              <a:t>blog.ptsecurity.com/2017/08/disabling-intel-me.html</a:t>
            </a:r>
            <a:endParaRPr lang="en-GB" sz="1200" dirty="0" smtClean="0">
              <a:solidFill>
                <a:schemeClr val="bg2"/>
              </a:solidFill>
            </a:endParaRPr>
          </a:p>
          <a:p>
            <a:r>
              <a:rPr lang="en-GB" sz="2800" dirty="0" smtClean="0"/>
              <a:t>Released into </a:t>
            </a:r>
            <a:r>
              <a:rPr lang="en-GB" sz="2800" dirty="0" err="1" smtClean="0"/>
              <a:t>me_cleaner</a:t>
            </a:r>
            <a:r>
              <a:rPr lang="en-GB" sz="2800" dirty="0" smtClean="0"/>
              <a:t> in August 2017.</a:t>
            </a:r>
          </a:p>
          <a:p>
            <a:r>
              <a:rPr lang="en-GB" sz="2800" dirty="0" smtClean="0"/>
              <a:t>Still breaks </a:t>
            </a:r>
            <a:r>
              <a:rPr lang="en-GB" sz="2800" dirty="0" err="1" smtClean="0"/>
              <a:t>GbE</a:t>
            </a:r>
            <a:r>
              <a:rPr lang="en-GB" sz="2800" dirty="0" smtClean="0"/>
              <a:t> NIC in many cases though.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600" dirty="0" smtClean="0"/>
              <a:t>HAP</a:t>
            </a:r>
            <a:endParaRPr lang="en-GB" sz="4600" dirty="0"/>
          </a:p>
        </p:txBody>
      </p:sp>
    </p:spTree>
    <p:extLst>
      <p:ext uri="{BB962C8B-B14F-4D97-AF65-F5344CB8AC3E}">
        <p14:creationId xmlns:p14="http://schemas.microsoft.com/office/powerpoint/2010/main" val="3660368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797936" cy="2569946"/>
          </a:xfrm>
        </p:spPr>
        <p:txBody>
          <a:bodyPr/>
          <a:lstStyle/>
          <a:p>
            <a:pPr>
              <a:buFontTx/>
              <a:buNone/>
            </a:pP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Section 2: Architectural security issues</a:t>
            </a:r>
          </a:p>
        </p:txBody>
      </p:sp>
    </p:spTree>
    <p:extLst>
      <p:ext uri="{BB962C8B-B14F-4D97-AF65-F5344CB8AC3E}">
        <p14:creationId xmlns:p14="http://schemas.microsoft.com/office/powerpoint/2010/main" val="3393664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 smtClean="0"/>
              <a:t>“Privileged” buses with non-privileged devices on them.</a:t>
            </a:r>
          </a:p>
          <a:p>
            <a:r>
              <a:rPr lang="en-GB" sz="3200" dirty="0" smtClean="0"/>
              <a:t>Security-critical devices (keyboard, TPM, NIC) sharing a bus with other devices.</a:t>
            </a:r>
          </a:p>
          <a:p>
            <a:endParaRPr lang="en-GB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security concerns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87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 smtClean="0"/>
              <a:t>Look at all the motherboards!</a:t>
            </a:r>
          </a:p>
          <a:p>
            <a:r>
              <a:rPr lang="en-GB" sz="3200" dirty="0" smtClean="0"/>
              <a:t>… expensive?</a:t>
            </a:r>
            <a:endParaRPr lang="en-GB" sz="3200" dirty="0"/>
          </a:p>
          <a:p>
            <a:r>
              <a:rPr lang="en-GB" sz="3200" dirty="0" smtClean="0"/>
              <a:t>Leaked docs &amp; right to repair </a:t>
            </a:r>
            <a:r>
              <a:rPr lang="en-GB" sz="3200" dirty="0" err="1" smtClean="0"/>
              <a:t>ftw</a:t>
            </a:r>
            <a:r>
              <a:rPr lang="en-GB" sz="3200" dirty="0" smtClean="0"/>
              <a:t> :D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find these?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59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8413250" cy="715107"/>
          </a:xfrm>
        </p:spPr>
        <p:txBody>
          <a:bodyPr/>
          <a:lstStyle/>
          <a:p>
            <a:r>
              <a:rPr lang="en-US" sz="3200" dirty="0" smtClean="0"/>
              <a:t>Why does my RAM have access to the NIC?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31" y="1099433"/>
            <a:ext cx="5589157" cy="1131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31" y="2297123"/>
            <a:ext cx="3283773" cy="2236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366" y="2297123"/>
            <a:ext cx="3743325" cy="1372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366" y="3704353"/>
            <a:ext cx="2909887" cy="829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94487" y="1091281"/>
            <a:ext cx="156368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DIMM socket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5648325" y="1275947"/>
            <a:ext cx="1046162" cy="187692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46912" y="1740098"/>
            <a:ext cx="165417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LAN controller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5276850" y="1924764"/>
            <a:ext cx="1770062" cy="551736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010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281355"/>
            <a:ext cx="8413250" cy="715107"/>
          </a:xfrm>
        </p:spPr>
        <p:txBody>
          <a:bodyPr/>
          <a:lstStyle/>
          <a:p>
            <a:r>
              <a:rPr lang="en-US" sz="3200" dirty="0" smtClean="0"/>
              <a:t>Why does my RAM have access to the </a:t>
            </a:r>
            <a:r>
              <a:rPr lang="en-US" sz="3200" dirty="0" err="1" smtClean="0"/>
              <a:t>WiFi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5" y="1396642"/>
            <a:ext cx="3922213" cy="1111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572" y="2660561"/>
            <a:ext cx="4350103" cy="12130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4800" y="1579981"/>
            <a:ext cx="156368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DIMM socket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  <a:endCxn id="8" idx="3"/>
          </p:cNvCxnSpPr>
          <p:nvPr/>
        </p:nvCxnSpPr>
        <p:spPr>
          <a:xfrm flipH="1">
            <a:off x="4338638" y="1764647"/>
            <a:ext cx="1046162" cy="187692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84388" y="3165893"/>
            <a:ext cx="156368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/>
                </a:solidFill>
              </a:rPr>
              <a:t>WiFi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SoC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17" name="Straight Arrow Connector 16"/>
          <p:cNvCxnSpPr>
            <a:stCxn id="16" idx="3"/>
            <a:endCxn id="9" idx="1"/>
          </p:cNvCxnSpPr>
          <p:nvPr/>
        </p:nvCxnSpPr>
        <p:spPr>
          <a:xfrm flipV="1">
            <a:off x="3648076" y="3267092"/>
            <a:ext cx="831496" cy="83467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435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500" y="0"/>
            <a:ext cx="7598042" cy="715107"/>
          </a:xfrm>
        </p:spPr>
        <p:txBody>
          <a:bodyPr/>
          <a:lstStyle/>
          <a:p>
            <a:r>
              <a:rPr lang="en-US" sz="2800" dirty="0" smtClean="0"/>
              <a:t>New proposed concept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09637" y="1838325"/>
            <a:ext cx="7172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</a:rPr>
              <a:t>Internet of DIMMs</a:t>
            </a:r>
          </a:p>
        </p:txBody>
      </p:sp>
    </p:spTree>
    <p:extLst>
      <p:ext uri="{BB962C8B-B14F-4D97-AF65-F5344CB8AC3E}">
        <p14:creationId xmlns:p14="http://schemas.microsoft.com/office/powerpoint/2010/main" val="654890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dirty="0" smtClean="0"/>
              <a:t>IC on DIMM used to store RAM </a:t>
            </a:r>
            <a:r>
              <a:rPr lang="en-GB" sz="2800" dirty="0" err="1" smtClean="0"/>
              <a:t>config</a:t>
            </a:r>
            <a:r>
              <a:rPr lang="en-GB" sz="2800" dirty="0" smtClean="0"/>
              <a:t> data</a:t>
            </a:r>
          </a:p>
          <a:p>
            <a:r>
              <a:rPr lang="en-GB" sz="2800" dirty="0" smtClean="0"/>
              <a:t>Talks via </a:t>
            </a:r>
            <a:r>
              <a:rPr lang="en-GB" sz="2800" dirty="0" err="1" smtClean="0"/>
              <a:t>SMBus</a:t>
            </a:r>
            <a:r>
              <a:rPr lang="en-GB" sz="2800" dirty="0" smtClean="0"/>
              <a:t> to PCH</a:t>
            </a:r>
          </a:p>
          <a:p>
            <a:r>
              <a:rPr lang="en-GB" sz="2800" dirty="0" smtClean="0"/>
              <a:t>Should be an </a:t>
            </a:r>
            <a:r>
              <a:rPr lang="en-GB" sz="2800" dirty="0" err="1" smtClean="0"/>
              <a:t>SMBus</a:t>
            </a:r>
            <a:r>
              <a:rPr lang="en-GB" sz="2800" dirty="0" smtClean="0"/>
              <a:t> slave device</a:t>
            </a:r>
          </a:p>
          <a:p>
            <a:r>
              <a:rPr lang="en-GB" sz="2800" dirty="0" err="1" smtClean="0"/>
              <a:t>SMBus</a:t>
            </a:r>
            <a:r>
              <a:rPr lang="en-GB" sz="2800" dirty="0" smtClean="0"/>
              <a:t> is </a:t>
            </a:r>
            <a:r>
              <a:rPr lang="en-GB" sz="2800" dirty="0" err="1" smtClean="0"/>
              <a:t>multimaster</a:t>
            </a:r>
            <a:r>
              <a:rPr lang="en-GB" sz="2800" dirty="0" smtClean="0"/>
              <a:t> by design</a:t>
            </a:r>
          </a:p>
          <a:p>
            <a:r>
              <a:rPr lang="en-GB" sz="2800" dirty="0" smtClean="0"/>
              <a:t>What’s stopping it? (nothing)</a:t>
            </a:r>
          </a:p>
          <a:p>
            <a:endParaRPr lang="en-GB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Serial Presence Detect (SPD)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19" y="946344"/>
            <a:ext cx="7794002" cy="35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11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dirty="0" smtClean="0"/>
              <a:t>SPD IC == EEPROM</a:t>
            </a:r>
          </a:p>
          <a:p>
            <a:r>
              <a:rPr lang="en-GB" sz="2800" dirty="0" smtClean="0"/>
              <a:t>Common: ST M34xx, Microchip 34AAxx, </a:t>
            </a:r>
            <a:r>
              <a:rPr lang="en-GB" sz="2800" dirty="0"/>
              <a:t>Micron </a:t>
            </a:r>
            <a:r>
              <a:rPr lang="en-GB" sz="2800" dirty="0" smtClean="0"/>
              <a:t>TN-04-42</a:t>
            </a:r>
          </a:p>
          <a:p>
            <a:r>
              <a:rPr lang="en-GB" sz="2800" dirty="0" smtClean="0"/>
              <a:t>Fairly ubiquitous pinout (3x address select, </a:t>
            </a:r>
            <a:r>
              <a:rPr lang="en-GB" sz="2800" dirty="0" err="1" smtClean="0"/>
              <a:t>Vss</a:t>
            </a:r>
            <a:r>
              <a:rPr lang="en-GB" sz="2800" dirty="0" smtClean="0"/>
              <a:t>, SDA, SCL, write control, VCC)</a:t>
            </a:r>
            <a:endParaRPr lang="en-GB" sz="2800" dirty="0"/>
          </a:p>
          <a:p>
            <a:r>
              <a:rPr lang="en-GB" sz="2800" dirty="0" smtClean="0"/>
              <a:t>Coincidence: ATTiny85 has compatible pinout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411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MCU as an SPD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19" y="2772825"/>
            <a:ext cx="6498582" cy="126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354" y="1140503"/>
            <a:ext cx="1924296" cy="13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3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975360"/>
            <a:ext cx="8345488" cy="3540638"/>
          </a:xfrm>
        </p:spPr>
        <p:txBody>
          <a:bodyPr/>
          <a:lstStyle/>
          <a:p>
            <a:pPr>
              <a:defRPr/>
            </a:pPr>
            <a:r>
              <a:rPr sz="1800" dirty="0" smtClean="0"/>
              <a:t>Identifying security issues with modern computer hardware (treat it just like </a:t>
            </a:r>
            <a:r>
              <a:rPr sz="1800" dirty="0" err="1" smtClean="0"/>
              <a:t>IoT</a:t>
            </a:r>
            <a:r>
              <a:rPr sz="1800" dirty="0" smtClean="0"/>
              <a:t> devices!)</a:t>
            </a:r>
          </a:p>
          <a:p>
            <a:pPr>
              <a:defRPr/>
            </a:pPr>
            <a:r>
              <a:rPr lang="en-GB" sz="1800" dirty="0" smtClean="0"/>
              <a:t>Attempts </a:t>
            </a:r>
            <a:r>
              <a:rPr lang="en-GB" sz="1800" dirty="0"/>
              <a:t>at restoring privacy, ownership, and </a:t>
            </a:r>
            <a:r>
              <a:rPr lang="en-GB" sz="1800" dirty="0" smtClean="0"/>
              <a:t>security</a:t>
            </a:r>
          </a:p>
          <a:p>
            <a:pPr>
              <a:defRPr/>
            </a:pPr>
            <a:r>
              <a:rPr lang="en-GB" sz="1800" dirty="0" smtClean="0"/>
              <a:t>Architectural failings in hardware design</a:t>
            </a:r>
            <a:endParaRPr lang="en-GB" sz="1800" dirty="0"/>
          </a:p>
          <a:p>
            <a:pPr>
              <a:defRPr/>
            </a:pPr>
            <a:r>
              <a:rPr sz="1800" dirty="0" smtClean="0"/>
              <a:t>Code and data persistence</a:t>
            </a:r>
          </a:p>
          <a:p>
            <a:pPr>
              <a:defRPr/>
            </a:pPr>
            <a:r>
              <a:rPr lang="en-US" sz="1800" dirty="0" smtClean="0"/>
              <a:t>Secure hardware re-use</a:t>
            </a:r>
            <a:endParaRPr sz="1800" dirty="0" smtClean="0"/>
          </a:p>
          <a:p>
            <a:pPr>
              <a:defRPr/>
            </a:pPr>
            <a:r>
              <a:rPr lang="en-US" sz="1800" dirty="0" smtClean="0"/>
              <a:t>Amusing findings along the way</a:t>
            </a:r>
            <a:endParaRPr sz="1800" dirty="0" smtClean="0"/>
          </a:p>
          <a:p>
            <a:pPr>
              <a:defRPr/>
            </a:pPr>
            <a:r>
              <a:rPr lang="en-US" sz="1800" dirty="0" smtClean="0"/>
              <a:t>Why this talk?</a:t>
            </a:r>
            <a:endParaRPr sz="1800" dirty="0" smtClean="0"/>
          </a:p>
          <a:p>
            <a:pPr lvl="1">
              <a:defRPr/>
            </a:pPr>
            <a:r>
              <a:rPr sz="1400" dirty="0" smtClean="0"/>
              <a:t>Many talks focus on single issue(s)</a:t>
            </a:r>
          </a:p>
          <a:p>
            <a:pPr lvl="1">
              <a:defRPr/>
            </a:pPr>
            <a:r>
              <a:rPr sz="1400" dirty="0" smtClean="0"/>
              <a:t>Nobody (</a:t>
            </a:r>
            <a:r>
              <a:rPr sz="1400" dirty="0" err="1" smtClean="0"/>
              <a:t>afaik</a:t>
            </a:r>
            <a:r>
              <a:rPr sz="1400" dirty="0" smtClean="0"/>
              <a:t>) has done a wide-coverage "state of play" talk</a:t>
            </a:r>
            <a:endParaRPr sz="1400" dirty="0"/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Scope of this talk</a:t>
            </a:r>
          </a:p>
        </p:txBody>
      </p:sp>
    </p:spTree>
    <p:extLst>
      <p:ext uri="{BB962C8B-B14F-4D97-AF65-F5344CB8AC3E}">
        <p14:creationId xmlns:p14="http://schemas.microsoft.com/office/powerpoint/2010/main" val="3385777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dirty="0" smtClean="0"/>
              <a:t>Replace SPD EEPROM with ATTiny85.</a:t>
            </a:r>
          </a:p>
          <a:p>
            <a:r>
              <a:rPr lang="en-GB" sz="2800" dirty="0" smtClean="0"/>
              <a:t>Use ATTiny85’s internal EEPROM for SPD data.</a:t>
            </a:r>
          </a:p>
          <a:p>
            <a:r>
              <a:rPr lang="en-GB" sz="2800" dirty="0" smtClean="0"/>
              <a:t>Interrupt-driven </a:t>
            </a:r>
            <a:r>
              <a:rPr lang="en-GB" sz="2800" dirty="0" err="1" smtClean="0"/>
              <a:t>SMBus</a:t>
            </a:r>
            <a:r>
              <a:rPr lang="en-GB" sz="2800" dirty="0" smtClean="0"/>
              <a:t> listener on PB0/PB1.</a:t>
            </a:r>
          </a:p>
          <a:p>
            <a:r>
              <a:rPr lang="en-GB" sz="2800" dirty="0" smtClean="0"/>
              <a:t>Evil mode: become </a:t>
            </a:r>
            <a:r>
              <a:rPr lang="en-GB" sz="2800" dirty="0" err="1" smtClean="0"/>
              <a:t>SMBus</a:t>
            </a:r>
            <a:r>
              <a:rPr lang="en-GB" sz="2800" dirty="0" smtClean="0"/>
              <a:t> master and send network packets via the 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586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dirty="0" smtClean="0"/>
              <a:t>Fake SPD working (contains normal SPD data)</a:t>
            </a:r>
          </a:p>
          <a:p>
            <a:r>
              <a:rPr lang="en-GB" sz="2800" dirty="0" err="1" smtClean="0"/>
              <a:t>SMBus</a:t>
            </a:r>
            <a:r>
              <a:rPr lang="en-GB" sz="2800" dirty="0" smtClean="0"/>
              <a:t> Master code not complete (yet!)</a:t>
            </a:r>
          </a:p>
          <a:p>
            <a:r>
              <a:rPr lang="en-GB" sz="2800" dirty="0" smtClean="0"/>
              <a:t>Plan: magic value to SPD, sends packets</a:t>
            </a:r>
          </a:p>
          <a:p>
            <a:r>
              <a:rPr lang="en-GB" sz="2800" dirty="0" smtClean="0"/>
              <a:t>Worked out some of the NIC commands</a:t>
            </a:r>
          </a:p>
          <a:p>
            <a:r>
              <a:rPr lang="en-GB" sz="2800" dirty="0" smtClean="0"/>
              <a:t>Ongoing development, no demo yet </a:t>
            </a:r>
            <a:r>
              <a:rPr lang="en-GB" sz="2800" dirty="0" smtClean="0">
                <a:sym typeface="Wingdings" panose="05000000000000000000" pitchFamily="2" charset="2"/>
              </a:rPr>
              <a:t></a:t>
            </a:r>
            <a:endParaRPr lang="en-GB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486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797936" cy="2569946"/>
          </a:xfrm>
        </p:spPr>
        <p:txBody>
          <a:bodyPr/>
          <a:lstStyle/>
          <a:p>
            <a:pPr>
              <a:buFontTx/>
              <a:buNone/>
            </a:pP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Section 3: Persistence</a:t>
            </a:r>
          </a:p>
        </p:txBody>
      </p:sp>
    </p:spTree>
    <p:extLst>
      <p:ext uri="{BB962C8B-B14F-4D97-AF65-F5344CB8AC3E}">
        <p14:creationId xmlns:p14="http://schemas.microsoft.com/office/powerpoint/2010/main" val="1427885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UEFI/BIOS</a:t>
            </a:r>
          </a:p>
          <a:p>
            <a:r>
              <a:rPr lang="en-GB" sz="2400" dirty="0" smtClean="0"/>
              <a:t>IME firmware?</a:t>
            </a:r>
          </a:p>
          <a:p>
            <a:r>
              <a:rPr lang="en-GB" sz="2400" dirty="0" smtClean="0"/>
              <a:t>SMM?</a:t>
            </a:r>
          </a:p>
          <a:p>
            <a:r>
              <a:rPr lang="en-GB" sz="2400" dirty="0" smtClean="0"/>
              <a:t>Peripherals</a:t>
            </a:r>
          </a:p>
          <a:p>
            <a:r>
              <a:rPr lang="en-GB" sz="2400" dirty="0" smtClean="0"/>
              <a:t>RAM</a:t>
            </a:r>
            <a:endParaRPr lang="en-GB" sz="2400" dirty="0"/>
          </a:p>
          <a:p>
            <a:r>
              <a:rPr lang="en-GB" sz="2400" dirty="0" smtClean="0"/>
              <a:t>Other motherboard 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Persisting outside HDD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447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User-</a:t>
            </a:r>
            <a:r>
              <a:rPr lang="en-GB" sz="2400" dirty="0" err="1" smtClean="0"/>
              <a:t>flashable</a:t>
            </a:r>
            <a:endParaRPr lang="en-GB" sz="2400" dirty="0" smtClean="0"/>
          </a:p>
          <a:p>
            <a:r>
              <a:rPr lang="en-GB" sz="2400" dirty="0" smtClean="0"/>
              <a:t>Updates are usually signed </a:t>
            </a:r>
            <a:r>
              <a:rPr lang="en-GB" sz="2400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GB" sz="2400" dirty="0" smtClean="0"/>
              <a:t>Data persistence possibly via empty </a:t>
            </a:r>
            <a:r>
              <a:rPr lang="en-GB" sz="2400" dirty="0" err="1" smtClean="0"/>
              <a:t>config</a:t>
            </a:r>
            <a:r>
              <a:rPr lang="en-GB" sz="2400" dirty="0" smtClean="0"/>
              <a:t> sections</a:t>
            </a:r>
          </a:p>
          <a:p>
            <a:r>
              <a:rPr lang="en-GB" sz="2400" dirty="0" smtClean="0"/>
              <a:t>Code persistence unlikely with </a:t>
            </a:r>
            <a:r>
              <a:rPr lang="en-GB" sz="2400" dirty="0" err="1" smtClean="0"/>
              <a:t>SecureBoot</a:t>
            </a:r>
            <a:endParaRPr lang="en-GB" sz="2400" dirty="0" smtClean="0"/>
          </a:p>
          <a:p>
            <a:r>
              <a:rPr lang="en-GB" sz="2400" dirty="0" smtClean="0"/>
              <a:t>Likely requires targeted attack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UEFI/BIOS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026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Physical access required to flash</a:t>
            </a:r>
          </a:p>
          <a:p>
            <a:r>
              <a:rPr lang="en-GB" sz="2400" dirty="0" smtClean="0"/>
              <a:t>Some regions OS-accessible (Intel Flash Descriptor)</a:t>
            </a:r>
          </a:p>
          <a:p>
            <a:r>
              <a:rPr lang="en-GB" sz="2400" dirty="0" smtClean="0"/>
              <a:t>Huffman coded but </a:t>
            </a:r>
            <a:r>
              <a:rPr lang="en-GB" sz="2400" dirty="0" err="1" smtClean="0"/>
              <a:t>RE’ed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3"/>
                </a:solidFill>
              </a:rPr>
              <a:t>(thanks to </a:t>
            </a:r>
            <a:r>
              <a:rPr lang="en-GB" sz="2400" dirty="0" err="1" smtClean="0">
                <a:solidFill>
                  <a:schemeClr val="accent3"/>
                </a:solidFill>
              </a:rPr>
              <a:t>nico_h</a:t>
            </a:r>
            <a:r>
              <a:rPr lang="en-GB" sz="2400" dirty="0" smtClean="0">
                <a:solidFill>
                  <a:schemeClr val="accent3"/>
                </a:solidFill>
              </a:rPr>
              <a:t> for this info!)</a:t>
            </a:r>
          </a:p>
          <a:p>
            <a:r>
              <a:rPr lang="en-GB" sz="2400" dirty="0" smtClean="0"/>
              <a:t>Potentially useful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IME firmware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801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Not easily writable, as far as I know</a:t>
            </a:r>
          </a:p>
          <a:p>
            <a:r>
              <a:rPr lang="en-GB" sz="2400" dirty="0" smtClean="0"/>
              <a:t>Very hard to read even from ring0 (SMRAM)</a:t>
            </a:r>
          </a:p>
          <a:p>
            <a:r>
              <a:rPr lang="en-GB" sz="2400" dirty="0" smtClean="0"/>
              <a:t>People have done lots of research here, very new results suggest there may be ways to dump/write SMRAM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186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Peripheral devices (GPU, NIC, SSD) with firmware</a:t>
            </a:r>
          </a:p>
          <a:p>
            <a:r>
              <a:rPr lang="en-GB" sz="2400" dirty="0" smtClean="0"/>
              <a:t>User-upgradeable from software</a:t>
            </a:r>
          </a:p>
          <a:p>
            <a:r>
              <a:rPr lang="en-GB" sz="2400" dirty="0" smtClean="0"/>
              <a:t>Variable checking of signatures</a:t>
            </a:r>
          </a:p>
          <a:p>
            <a:r>
              <a:rPr lang="en-GB" sz="2400" dirty="0" smtClean="0"/>
              <a:t>Potentially useful for storing secrets</a:t>
            </a:r>
          </a:p>
          <a:p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Peripherals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331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No, not the volatile bit.</a:t>
            </a:r>
          </a:p>
          <a:p>
            <a:r>
              <a:rPr lang="en-GB" sz="2400" dirty="0" smtClean="0"/>
              <a:t>SPD flash is read/write from kernel space</a:t>
            </a:r>
          </a:p>
          <a:p>
            <a:r>
              <a:rPr lang="en-GB" sz="2400" dirty="0" smtClean="0"/>
              <a:t>Known to be an exfiltration vector</a:t>
            </a:r>
          </a:p>
          <a:p>
            <a:r>
              <a:rPr lang="en-GB" sz="2400" dirty="0" smtClean="0"/>
              <a:t>Slack space &amp; unused fields useful for secret storage</a:t>
            </a:r>
          </a:p>
          <a:p>
            <a:r>
              <a:rPr lang="en-GB" sz="2400" dirty="0" smtClean="0"/>
              <a:t>XSS via SPD flash (lol)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418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PCH has volatile scratch registers</a:t>
            </a:r>
          </a:p>
          <a:p>
            <a:r>
              <a:rPr lang="en-GB" sz="2400" dirty="0" smtClean="0"/>
              <a:t>RAID controller firmware</a:t>
            </a:r>
          </a:p>
          <a:p>
            <a:r>
              <a:rPr lang="en-GB" sz="2400" dirty="0" smtClean="0"/>
              <a:t>Non-volatile flash space in sensors</a:t>
            </a:r>
          </a:p>
          <a:p>
            <a:r>
              <a:rPr lang="en-GB" sz="2400" dirty="0" smtClean="0"/>
              <a:t>Hard disk environmental logging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motherboard 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436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19188"/>
            <a:ext cx="8345488" cy="2433637"/>
          </a:xfrm>
        </p:spPr>
        <p:txBody>
          <a:bodyPr/>
          <a:lstStyle/>
          <a:p>
            <a:pPr>
              <a:defRPr/>
            </a:pPr>
            <a:r>
              <a:rPr sz="2000" dirty="0" smtClean="0"/>
              <a:t>American Megatrends / Lenovo SMM vulnerability (</a:t>
            </a:r>
            <a:r>
              <a:rPr sz="2000" dirty="0" err="1" smtClean="0"/>
              <a:t>Sogeti</a:t>
            </a:r>
            <a:r>
              <a:rPr sz="2000" dirty="0" smtClean="0"/>
              <a:t> ESEC)</a:t>
            </a:r>
          </a:p>
          <a:p>
            <a:pPr>
              <a:defRPr/>
            </a:pPr>
            <a:r>
              <a:rPr lang="en-GB" sz="2000" cap="all" dirty="0" smtClean="0"/>
              <a:t>CVE-2017-5689 </a:t>
            </a:r>
            <a:r>
              <a:rPr lang="en-GB" sz="2000" dirty="0" smtClean="0"/>
              <a:t>in AMT (Maksim </a:t>
            </a:r>
            <a:r>
              <a:rPr lang="en-GB" sz="2000" dirty="0" err="1" smtClean="0"/>
              <a:t>Malyutin</a:t>
            </a:r>
            <a:r>
              <a:rPr lang="en-GB" sz="2000" dirty="0" smtClean="0"/>
              <a:t>, </a:t>
            </a:r>
            <a:r>
              <a:rPr lang="en-GB" sz="2000" dirty="0" err="1" smtClean="0"/>
              <a:t>Embedi</a:t>
            </a:r>
            <a:r>
              <a:rPr lang="en-GB" sz="2000" dirty="0" smtClean="0"/>
              <a:t>)</a:t>
            </a:r>
          </a:p>
          <a:p>
            <a:pPr>
              <a:defRPr/>
            </a:pPr>
            <a:r>
              <a:rPr lang="en-GB" sz="2000" dirty="0" smtClean="0"/>
              <a:t>Intel ME Secrets (</a:t>
            </a:r>
            <a:r>
              <a:rPr lang="en-GB" sz="2000" dirty="0"/>
              <a:t>Igor </a:t>
            </a:r>
            <a:r>
              <a:rPr lang="en-GB" sz="2000" dirty="0" err="1" smtClean="0"/>
              <a:t>Skochinsky</a:t>
            </a:r>
            <a:r>
              <a:rPr lang="en-GB" sz="2000" dirty="0" smtClean="0"/>
              <a:t>, RECON 2014)</a:t>
            </a:r>
          </a:p>
          <a:p>
            <a:pPr>
              <a:defRPr/>
            </a:pPr>
            <a:r>
              <a:rPr lang="en-GB" sz="2000" dirty="0" err="1" smtClean="0"/>
              <a:t>me_cleaner</a:t>
            </a:r>
            <a:r>
              <a:rPr lang="en-GB" sz="2000" dirty="0" smtClean="0"/>
              <a:t> (Nicola </a:t>
            </a:r>
            <a:r>
              <a:rPr lang="en-GB" sz="2000" dirty="0" err="1" smtClean="0"/>
              <a:t>Corna</a:t>
            </a:r>
            <a:r>
              <a:rPr lang="en-GB" sz="2000" dirty="0" smtClean="0"/>
              <a:t>, many others)</a:t>
            </a:r>
          </a:p>
          <a:p>
            <a:pPr>
              <a:defRPr/>
            </a:pPr>
            <a:r>
              <a:rPr lang="en-GB" sz="2000" dirty="0"/>
              <a:t>Chris </a:t>
            </a:r>
            <a:r>
              <a:rPr lang="en-GB" sz="2000" dirty="0" err="1" smtClean="0"/>
              <a:t>Tarnovsky’s</a:t>
            </a:r>
            <a:r>
              <a:rPr lang="en-GB" sz="2000" dirty="0" smtClean="0"/>
              <a:t> work on TPMs (particularly DEFCON 20 talk)</a:t>
            </a:r>
            <a:endParaRPr lang="en-GB" sz="2000" dirty="0"/>
          </a:p>
          <a:p>
            <a:pPr>
              <a:defRPr/>
            </a:pPr>
            <a:endParaRPr lang="en-GB" sz="2000" dirty="0"/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Acknowledging previous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3543300"/>
            <a:ext cx="6239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hlinkClick r:id="rId2"/>
              </a:rPr>
              <a:t>[1] http</a:t>
            </a:r>
            <a:r>
              <a:rPr lang="en-GB" sz="1200" dirty="0">
                <a:hlinkClick r:id="rId2"/>
              </a:rPr>
              <a:t>://</a:t>
            </a:r>
            <a:r>
              <a:rPr lang="en-GB" sz="1200" dirty="0" smtClean="0">
                <a:hlinkClick r:id="rId2"/>
              </a:rPr>
              <a:t>esec-lab.sogeti.com/posts/2016/05/30/smm-unchecked-pointer-vulnerability.html</a:t>
            </a:r>
            <a:endParaRPr lang="en-GB" sz="1200" dirty="0" smtClean="0"/>
          </a:p>
          <a:p>
            <a:r>
              <a:rPr lang="en-GB" sz="1200" dirty="0" smtClean="0">
                <a:hlinkClick r:id="rId3"/>
              </a:rPr>
              <a:t>[2] https</a:t>
            </a:r>
            <a:r>
              <a:rPr lang="en-GB" sz="1200" dirty="0">
                <a:hlinkClick r:id="rId3"/>
              </a:rPr>
              <a:t>://</a:t>
            </a:r>
            <a:r>
              <a:rPr lang="en-GB" sz="1200" dirty="0" smtClean="0">
                <a:hlinkClick r:id="rId3"/>
              </a:rPr>
              <a:t>www.embedi.com/news/mythbusters-cve-2017-5689</a:t>
            </a:r>
            <a:endParaRPr lang="en-GB" sz="1200" dirty="0" smtClean="0"/>
          </a:p>
          <a:p>
            <a:r>
              <a:rPr lang="en-GB" sz="1200" dirty="0" smtClean="0">
                <a:hlinkClick r:id="rId4"/>
              </a:rPr>
              <a:t>[3] https</a:t>
            </a:r>
            <a:r>
              <a:rPr lang="en-GB" sz="1200" dirty="0">
                <a:hlinkClick r:id="rId4"/>
              </a:rPr>
              <a:t>://</a:t>
            </a:r>
            <a:r>
              <a:rPr lang="en-GB" sz="1200" dirty="0" smtClean="0">
                <a:hlinkClick r:id="rId4"/>
              </a:rPr>
              <a:t>recon.cx/2014/slides/Recon%202014%20Skochinsky.pdf</a:t>
            </a:r>
            <a:endParaRPr lang="en-GB" sz="1200" dirty="0" smtClean="0"/>
          </a:p>
          <a:p>
            <a:r>
              <a:rPr lang="en-GB" sz="1200" dirty="0" smtClean="0">
                <a:hlinkClick r:id="rId5"/>
              </a:rPr>
              <a:t>[4] https</a:t>
            </a:r>
            <a:r>
              <a:rPr lang="en-GB" sz="1200" dirty="0">
                <a:hlinkClick r:id="rId5"/>
              </a:rPr>
              <a:t>://</a:t>
            </a:r>
            <a:r>
              <a:rPr lang="en-GB" sz="1200" dirty="0" smtClean="0">
                <a:hlinkClick r:id="rId5"/>
              </a:rPr>
              <a:t>github.com/corna/me_cleaner</a:t>
            </a:r>
            <a:endParaRPr lang="en-GB" sz="1200" dirty="0" smtClean="0"/>
          </a:p>
          <a:p>
            <a:r>
              <a:rPr lang="en-GB" sz="1200" dirty="0" smtClean="0">
                <a:hlinkClick r:id="rId6"/>
              </a:rPr>
              <a:t>[5] https</a:t>
            </a:r>
            <a:r>
              <a:rPr lang="en-GB" sz="1200" dirty="0">
                <a:hlinkClick r:id="rId6"/>
              </a:rPr>
              <a:t>://</a:t>
            </a:r>
            <a:r>
              <a:rPr lang="en-GB" sz="1200" dirty="0" smtClean="0">
                <a:hlinkClick r:id="rId6"/>
              </a:rPr>
              <a:t>www.youtube.com/watch?v=Bp26rPw90Dc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4156641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797936" cy="2569946"/>
          </a:xfrm>
        </p:spPr>
        <p:txBody>
          <a:bodyPr/>
          <a:lstStyle/>
          <a:p>
            <a:pPr>
              <a:buFontTx/>
              <a:buNone/>
            </a:pP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Section </a:t>
            </a:r>
            <a:r>
              <a:rPr altLang="en-US" dirty="0">
                <a:ea typeface="ＭＳ Ｐゴシック" pitchFamily="34" charset="-128"/>
                <a:cs typeface="CiscoSans" pitchFamily="34" charset="0"/>
              </a:rPr>
              <a:t>4</a:t>
            </a: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: Secure Re-use</a:t>
            </a:r>
          </a:p>
        </p:txBody>
      </p:sp>
    </p:spTree>
    <p:extLst>
      <p:ext uri="{BB962C8B-B14F-4D97-AF65-F5344CB8AC3E}">
        <p14:creationId xmlns:p14="http://schemas.microsoft.com/office/powerpoint/2010/main" val="3568650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Modified firmware</a:t>
            </a:r>
          </a:p>
          <a:p>
            <a:r>
              <a:rPr lang="en-GB" sz="2400" dirty="0" smtClean="0"/>
              <a:t>Exploitation of firmware via modified data</a:t>
            </a:r>
          </a:p>
          <a:p>
            <a:r>
              <a:rPr lang="en-GB" sz="2400" dirty="0" smtClean="0"/>
              <a:t>Exfiltration / other contamination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Serious concerns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68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 smtClean="0"/>
              <a:t>Work with motherboard and peripheral vendors to identify devices with non-volatile storage</a:t>
            </a:r>
          </a:p>
          <a:p>
            <a:r>
              <a:rPr lang="en-GB" sz="2000" dirty="0" smtClean="0"/>
              <a:t>Dump the contents of these devices</a:t>
            </a:r>
          </a:p>
          <a:p>
            <a:r>
              <a:rPr lang="en-GB" sz="2000" dirty="0" smtClean="0"/>
              <a:t>Boot and use the system</a:t>
            </a:r>
          </a:p>
          <a:p>
            <a:r>
              <a:rPr lang="en-GB" sz="2000" dirty="0" err="1" smtClean="0"/>
              <a:t>Reflash</a:t>
            </a:r>
            <a:r>
              <a:rPr lang="en-GB" sz="2000" dirty="0" smtClean="0"/>
              <a:t> the contents of the devices, verify writes and check stability</a:t>
            </a:r>
          </a:p>
          <a:p>
            <a:r>
              <a:rPr lang="en-GB" sz="2000" dirty="0" smtClean="0"/>
              <a:t>Store as known-good state</a:t>
            </a:r>
          </a:p>
          <a:p>
            <a:r>
              <a:rPr lang="en-GB" sz="2000" dirty="0" smtClean="0"/>
              <a:t>Restore before hardware crosses customer boundaries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re-use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675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 smtClean="0"/>
              <a:t>Vendors may be unhelpful (e.g. HDD manufacturers get very cagey about you messing with the telemetry flash!)</a:t>
            </a:r>
          </a:p>
          <a:p>
            <a:r>
              <a:rPr lang="en-GB" sz="2000" dirty="0" smtClean="0"/>
              <a:t>Known-good state must be validated </a:t>
            </a:r>
            <a:r>
              <a:rPr lang="en-GB" sz="2000" b="1" dirty="0" smtClean="0"/>
              <a:t>before</a:t>
            </a:r>
            <a:r>
              <a:rPr lang="en-GB" sz="2000" dirty="0" smtClean="0"/>
              <a:t> customer use in the first place; this cannot be retroactive.</a:t>
            </a:r>
          </a:p>
          <a:p>
            <a:r>
              <a:rPr lang="en-GB" sz="2000" dirty="0" smtClean="0"/>
              <a:t>Laborious task. Requires staged </a:t>
            </a:r>
            <a:r>
              <a:rPr lang="en-GB" sz="2000" dirty="0" err="1" smtClean="0"/>
              <a:t>reflashing</a:t>
            </a:r>
            <a:r>
              <a:rPr lang="en-GB" sz="2000" dirty="0" smtClean="0"/>
              <a:t> and verification of writes + post-boot stability.</a:t>
            </a:r>
          </a:p>
          <a:p>
            <a:r>
              <a:rPr lang="en-GB" sz="2000" dirty="0" smtClean="0"/>
              <a:t>Potential failure state is </a:t>
            </a:r>
            <a:r>
              <a:rPr lang="en-GB" sz="2000" dirty="0" err="1" smtClean="0"/>
              <a:t>permabricked</a:t>
            </a:r>
            <a:r>
              <a:rPr lang="en-GB" sz="2000" dirty="0" smtClean="0"/>
              <a:t> hardware.</a:t>
            </a:r>
          </a:p>
          <a:p>
            <a:r>
              <a:rPr lang="en-GB" sz="2000" dirty="0" smtClean="0"/>
              <a:t>Loss or compromise of known-good states is catastrophic.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349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Good vendor relationships.</a:t>
            </a:r>
          </a:p>
          <a:p>
            <a:r>
              <a:rPr lang="en-GB" sz="2400" dirty="0" smtClean="0"/>
              <a:t>Early identification of risk. Invest early, plan appropriately.</a:t>
            </a:r>
          </a:p>
          <a:p>
            <a:r>
              <a:rPr lang="en-GB" sz="2400" dirty="0" smtClean="0"/>
              <a:t>Automation where possible. Hardware interface jigs help reduce manual effort.</a:t>
            </a:r>
          </a:p>
          <a:p>
            <a:r>
              <a:rPr lang="en-GB" sz="2400" dirty="0" smtClean="0"/>
              <a:t>Clear procedure and multiple validation and verification checks help eliminate potential bricking of hardware.</a:t>
            </a:r>
          </a:p>
          <a:p>
            <a:r>
              <a:rPr lang="en-GB" sz="2400" dirty="0" smtClean="0"/>
              <a:t>Secure &amp; redundant storage of the states.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701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797936" cy="2569946"/>
          </a:xfrm>
        </p:spPr>
        <p:txBody>
          <a:bodyPr/>
          <a:lstStyle/>
          <a:p>
            <a:pPr>
              <a:buFontTx/>
              <a:buNone/>
            </a:pP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71116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You should look at your hardware datasheets!</a:t>
            </a:r>
          </a:p>
          <a:p>
            <a:r>
              <a:rPr lang="en-GB" sz="2400" dirty="0" smtClean="0"/>
              <a:t>Board designs are very complex, so the potential for the designer to make mistakes is high.</a:t>
            </a:r>
          </a:p>
          <a:p>
            <a:r>
              <a:rPr lang="en-GB" sz="2400" dirty="0" smtClean="0"/>
              <a:t>Supply chain attacks don’t necessarily need to target security-critical devices.</a:t>
            </a:r>
          </a:p>
          <a:p>
            <a:r>
              <a:rPr lang="en-GB" sz="2400" dirty="0" smtClean="0"/>
              <a:t>Secure re-use of hardware is difficult.</a:t>
            </a:r>
          </a:p>
          <a:p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087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 algn="ctr">
              <a:buNone/>
            </a:pPr>
            <a:r>
              <a:rPr lang="en-GB" sz="2400" dirty="0" smtClean="0"/>
              <a:t>@</a:t>
            </a:r>
            <a:r>
              <a:rPr lang="en-GB" sz="2400" dirty="0" err="1" smtClean="0"/>
              <a:t>whitequark</a:t>
            </a:r>
            <a:endParaRPr lang="en-GB" sz="2400" dirty="0" smtClean="0"/>
          </a:p>
          <a:p>
            <a:pPr marL="57136" indent="0" algn="ctr">
              <a:buNone/>
            </a:pPr>
            <a:r>
              <a:rPr lang="en-GB" sz="2400" dirty="0" smtClean="0"/>
              <a:t>Tim Brown (@</a:t>
            </a:r>
            <a:r>
              <a:rPr lang="en-GB" sz="2400" dirty="0" err="1" smtClean="0"/>
              <a:t>timb_machine</a:t>
            </a:r>
            <a:r>
              <a:rPr lang="en-GB" sz="2400" dirty="0" smtClean="0"/>
              <a:t>)</a:t>
            </a:r>
          </a:p>
          <a:p>
            <a:pPr marL="57136" indent="0" algn="ctr">
              <a:buNone/>
            </a:pPr>
            <a:r>
              <a:rPr lang="en-GB" sz="2400" dirty="0" smtClean="0"/>
              <a:t>Anonymous hardware security guy</a:t>
            </a:r>
          </a:p>
          <a:p>
            <a:pPr marL="57136" indent="0" algn="ctr">
              <a:buNone/>
            </a:pPr>
            <a:r>
              <a:rPr lang="en-GB" sz="2400" dirty="0" err="1" smtClean="0"/>
              <a:t>nico_h</a:t>
            </a:r>
            <a:r>
              <a:rPr lang="en-GB" sz="2400" dirty="0" smtClean="0"/>
              <a:t> and </a:t>
            </a:r>
            <a:r>
              <a:rPr lang="en-GB" sz="2400" dirty="0" err="1" smtClean="0"/>
              <a:t>jn</a:t>
            </a:r>
            <a:r>
              <a:rPr lang="en-GB" sz="2400" dirty="0" smtClean="0"/>
              <a:t>__ on #</a:t>
            </a:r>
            <a:r>
              <a:rPr lang="en-GB" sz="2400" dirty="0" err="1" smtClean="0"/>
              <a:t>coreboot</a:t>
            </a:r>
            <a:endParaRPr lang="en-GB" sz="2400" dirty="0" smtClean="0"/>
          </a:p>
          <a:p>
            <a:pPr marL="57136" indent="0" algn="ctr">
              <a:buNone/>
            </a:pPr>
            <a:r>
              <a:rPr lang="en-GB" sz="2400" dirty="0" smtClean="0"/>
              <a:t>Lots of people from #</a:t>
            </a:r>
            <a:r>
              <a:rPr lang="en-GB" sz="2400" dirty="0" err="1" smtClean="0"/>
              <a:t>libreboot</a:t>
            </a: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thanks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558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The end. Questions?</a:t>
            </a:r>
          </a:p>
        </p:txBody>
      </p:sp>
    </p:spTree>
    <p:extLst>
      <p:ext uri="{BB962C8B-B14F-4D97-AF65-F5344CB8AC3E}">
        <p14:creationId xmlns:p14="http://schemas.microsoft.com/office/powerpoint/2010/main" val="226153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010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62050"/>
            <a:ext cx="8345488" cy="3353948"/>
          </a:xfrm>
        </p:spPr>
        <p:txBody>
          <a:bodyPr/>
          <a:lstStyle/>
          <a:p>
            <a:pPr>
              <a:defRPr/>
            </a:pPr>
            <a:r>
              <a:rPr sz="2000" dirty="0" smtClean="0"/>
              <a:t>Chipset is a consumer colloquialism for what Intel calls the Platform Controller Hub (PCH)</a:t>
            </a:r>
          </a:p>
          <a:p>
            <a:pPr>
              <a:defRPr/>
            </a:pPr>
            <a:r>
              <a:rPr lang="en-US" sz="2000" dirty="0" smtClean="0"/>
              <a:t>Yes, you can just download the datasheet.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Free!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No account needed!</a:t>
            </a:r>
          </a:p>
          <a:p>
            <a:pPr>
              <a:defRPr/>
            </a:pPr>
            <a:r>
              <a:rPr lang="en-US" sz="2000" dirty="0" smtClean="0"/>
              <a:t>Contains all the useful things:</a:t>
            </a:r>
          </a:p>
          <a:p>
            <a:pPr lvl="1">
              <a:defRPr/>
            </a:pPr>
            <a:r>
              <a:rPr lang="en-US" sz="1600" dirty="0" smtClean="0"/>
              <a:t>Pinout, signal names, voltage levels</a:t>
            </a:r>
          </a:p>
          <a:p>
            <a:pPr lvl="1">
              <a:defRPr/>
            </a:pPr>
            <a:r>
              <a:rPr lang="en-US" sz="1600" dirty="0" smtClean="0"/>
              <a:t>Feature descriptions, configuration registers</a:t>
            </a:r>
          </a:p>
          <a:p>
            <a:pPr lvl="1">
              <a:defRPr/>
            </a:pPr>
            <a:r>
              <a:rPr lang="en-US" sz="1600" dirty="0" smtClean="0"/>
              <a:t>Architectural diagrams, implementation notes</a:t>
            </a:r>
          </a:p>
          <a:p>
            <a:pPr lvl="1">
              <a:defRPr/>
            </a:pPr>
            <a:endParaRPr lang="en-US" sz="1600" dirty="0" smtClean="0"/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Read your chipset datasheet</a:t>
            </a:r>
          </a:p>
        </p:txBody>
      </p:sp>
    </p:spTree>
    <p:extLst>
      <p:ext uri="{BB962C8B-B14F-4D97-AF65-F5344CB8AC3E}">
        <p14:creationId xmlns:p14="http://schemas.microsoft.com/office/powerpoint/2010/main" val="2188875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62050"/>
            <a:ext cx="8345488" cy="335394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It’s actually not that hard.</a:t>
            </a:r>
          </a:p>
          <a:p>
            <a:pPr>
              <a:defRPr/>
            </a:pPr>
            <a:r>
              <a:rPr lang="en-US" sz="2400" dirty="0"/>
              <a:t>L</a:t>
            </a:r>
            <a:r>
              <a:rPr lang="en-US" sz="2400" dirty="0" smtClean="0"/>
              <a:t>ittle domain-specific knowledge required.</a:t>
            </a:r>
          </a:p>
          <a:p>
            <a:pPr>
              <a:defRPr/>
            </a:pPr>
            <a:r>
              <a:rPr lang="en-US" sz="2400" dirty="0" smtClean="0"/>
              <a:t>Ask people for help when you’re confused.</a:t>
            </a:r>
          </a:p>
          <a:p>
            <a:pPr lvl="1">
              <a:defRPr/>
            </a:pPr>
            <a:r>
              <a:rPr lang="en-US" dirty="0" smtClean="0"/>
              <a:t>Twitter</a:t>
            </a:r>
          </a:p>
          <a:p>
            <a:pPr lvl="1">
              <a:defRPr/>
            </a:pPr>
            <a:r>
              <a:rPr lang="en-US" dirty="0" smtClean="0"/>
              <a:t>IRC (</a:t>
            </a:r>
            <a:r>
              <a:rPr lang="en-US" dirty="0" err="1" smtClean="0"/>
              <a:t>Freenode</a:t>
            </a:r>
            <a:r>
              <a:rPr lang="en-US" dirty="0" smtClean="0"/>
              <a:t> #</a:t>
            </a:r>
            <a:r>
              <a:rPr lang="en-US" dirty="0" err="1" smtClean="0"/>
              <a:t>libreboot</a:t>
            </a:r>
            <a:r>
              <a:rPr lang="en-US" dirty="0" smtClean="0"/>
              <a:t> &amp; #</a:t>
            </a:r>
            <a:r>
              <a:rPr lang="en-US" dirty="0" err="1" smtClean="0"/>
              <a:t>coreboot</a:t>
            </a:r>
            <a:r>
              <a:rPr lang="en-US" dirty="0" smtClean="0"/>
              <a:t> were a great help)</a:t>
            </a:r>
          </a:p>
          <a:p>
            <a:pPr lvl="1">
              <a:defRPr/>
            </a:pPr>
            <a:endParaRPr lang="en-US" sz="1400" dirty="0" smtClean="0"/>
          </a:p>
          <a:p>
            <a:pPr lvl="1">
              <a:defRPr/>
            </a:pPr>
            <a:endParaRPr lang="en-US" sz="1400" dirty="0" smtClean="0"/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This sounds crazy!</a:t>
            </a:r>
          </a:p>
        </p:txBody>
      </p:sp>
    </p:spTree>
    <p:extLst>
      <p:ext uri="{BB962C8B-B14F-4D97-AF65-F5344CB8AC3E}">
        <p14:creationId xmlns:p14="http://schemas.microsoft.com/office/powerpoint/2010/main" val="4018070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Section 1: Messing with IME</a:t>
            </a:r>
          </a:p>
        </p:txBody>
      </p:sp>
    </p:spTree>
    <p:extLst>
      <p:ext uri="{BB962C8B-B14F-4D97-AF65-F5344CB8AC3E}">
        <p14:creationId xmlns:p14="http://schemas.microsoft.com/office/powerpoint/2010/main" val="1537817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66813"/>
            <a:ext cx="8345488" cy="3349185"/>
          </a:xfrm>
        </p:spPr>
        <p:txBody>
          <a:bodyPr/>
          <a:lstStyle/>
          <a:p>
            <a:pPr>
              <a:defRPr/>
            </a:pPr>
            <a:r>
              <a:rPr lang="en-GB" sz="3200" dirty="0" smtClean="0"/>
              <a:t>Always running.</a:t>
            </a:r>
          </a:p>
          <a:p>
            <a:pPr>
              <a:defRPr/>
            </a:pPr>
            <a:r>
              <a:rPr lang="en-GB" sz="3200" dirty="0" smtClean="0"/>
              <a:t>Has memory access.</a:t>
            </a:r>
          </a:p>
          <a:p>
            <a:pPr>
              <a:defRPr/>
            </a:pPr>
            <a:r>
              <a:rPr lang="en-GB" sz="3200" dirty="0" smtClean="0"/>
              <a:t>Direct NIC access.</a:t>
            </a:r>
          </a:p>
          <a:p>
            <a:pPr>
              <a:defRPr/>
            </a:pPr>
            <a:r>
              <a:rPr lang="en-GB" sz="3200" dirty="0" smtClean="0"/>
              <a:t>Closed platform.</a:t>
            </a:r>
          </a:p>
          <a:p>
            <a:pPr>
              <a:defRPr/>
            </a:pPr>
            <a:r>
              <a:rPr lang="en-GB" sz="3200" dirty="0" smtClean="0"/>
              <a:t>No way to assess security.</a:t>
            </a:r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>
                <a:ea typeface="ＭＳ Ｐゴシック" pitchFamily="34" charset="-128"/>
                <a:cs typeface="CiscoSans" pitchFamily="34" charset="0"/>
              </a:rPr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4020978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6 16x9">
  <a:themeElements>
    <a:clrScheme name="Blue Theme 2016 Updated">
      <a:dk1>
        <a:srgbClr val="39393B"/>
      </a:dk1>
      <a:lt1>
        <a:srgbClr val="FFFFFF"/>
      </a:lt1>
      <a:dk2>
        <a:srgbClr val="555558"/>
      </a:dk2>
      <a:lt2>
        <a:srgbClr val="049CD4"/>
      </a:lt2>
      <a:accent1>
        <a:srgbClr val="014093"/>
      </a:accent1>
      <a:accent2>
        <a:srgbClr val="0498D1"/>
      </a:accent2>
      <a:accent3>
        <a:srgbClr val="CACCD2"/>
      </a:accent3>
      <a:accent4>
        <a:srgbClr val="ABC333"/>
      </a:accent4>
      <a:accent5>
        <a:srgbClr val="64BAE2"/>
      </a:accent5>
      <a:accent6>
        <a:srgbClr val="0B6B75"/>
      </a:accent6>
      <a:hlink>
        <a:srgbClr val="049BD3"/>
      </a:hlink>
      <a:folHlink>
        <a:srgbClr val="0144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C503DE1-91F3-4E06-9D47-79C2309E909B}" vid="{C266BCD2-BF24-49DE-B4C0-2E591CE229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theme 2016 16x9</Template>
  <TotalTime>7710</TotalTime>
  <Words>1757</Words>
  <Application>Microsoft Office PowerPoint</Application>
  <PresentationFormat>On-screen Show (16:9)</PresentationFormat>
  <Paragraphs>282</Paragraphs>
  <Slides>59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ＭＳ Ｐゴシック</vt:lpstr>
      <vt:lpstr>Arial</vt:lpstr>
      <vt:lpstr>Broadway</vt:lpstr>
      <vt:lpstr>Calibri</vt:lpstr>
      <vt:lpstr>Ciscolight</vt:lpstr>
      <vt:lpstr>CiscoSans</vt:lpstr>
      <vt:lpstr>CiscoSans ExtraLight</vt:lpstr>
      <vt:lpstr>CiscoSans Thin</vt:lpstr>
      <vt:lpstr>Wingdings</vt:lpstr>
      <vt:lpstr>Blue theme 2016 16x9</vt:lpstr>
      <vt:lpstr>Secrets of the Motherboard</vt:lpstr>
      <vt:lpstr>Hello.</vt:lpstr>
      <vt:lpstr>Where it all began</vt:lpstr>
      <vt:lpstr>Scope of this talk</vt:lpstr>
      <vt:lpstr>Acknowledging previous work</vt:lpstr>
      <vt:lpstr>Read your chipset datasheet</vt:lpstr>
      <vt:lpstr>This sounds crazy!</vt:lpstr>
      <vt:lpstr>Section 1: Messing with IME</vt:lpstr>
      <vt:lpstr>Rationale</vt:lpstr>
      <vt:lpstr>IME Debug Mode</vt:lpstr>
      <vt:lpstr>IME Debug Mode</vt:lpstr>
      <vt:lpstr>IME Debug Mode</vt:lpstr>
      <vt:lpstr>Posted findings</vt:lpstr>
      <vt:lpstr>What do we know?</vt:lpstr>
      <vt:lpstr>What don't we know?</vt:lpstr>
      <vt:lpstr>Someone else to the rescue</vt:lpstr>
      <vt:lpstr>Neutralising IME – option 1</vt:lpstr>
      <vt:lpstr>Neutralising IME – option 2</vt:lpstr>
      <vt:lpstr>me_cleaner approach</vt:lpstr>
      <vt:lpstr>Problem</vt:lpstr>
      <vt:lpstr>Problem</vt:lpstr>
      <vt:lpstr>Or would they? (Dell)</vt:lpstr>
      <vt:lpstr>Or would they? (Toshiba)</vt:lpstr>
      <vt:lpstr>Or would they? (Acer)</vt:lpstr>
      <vt:lpstr>Or would they?</vt:lpstr>
      <vt:lpstr>Broken by specification</vt:lpstr>
      <vt:lpstr>Docking</vt:lpstr>
      <vt:lpstr>Future work</vt:lpstr>
      <vt:lpstr>Except…</vt:lpstr>
      <vt:lpstr>HAP</vt:lpstr>
      <vt:lpstr>Section 2: Architectural security issues</vt:lpstr>
      <vt:lpstr>Architectural security concerns</vt:lpstr>
      <vt:lpstr>How do we find these?</vt:lpstr>
      <vt:lpstr>Why does my RAM have access to the NIC?</vt:lpstr>
      <vt:lpstr>Why does my RAM have access to the WiFi?</vt:lpstr>
      <vt:lpstr>New proposed concept</vt:lpstr>
      <vt:lpstr>Serial Presence Detect (SPD)</vt:lpstr>
      <vt:lpstr>SPD</vt:lpstr>
      <vt:lpstr>MCU as an SPD</vt:lpstr>
      <vt:lpstr>Approach</vt:lpstr>
      <vt:lpstr>Status</vt:lpstr>
      <vt:lpstr>Section 3: Persistence</vt:lpstr>
      <vt:lpstr>Persisting outside HDD</vt:lpstr>
      <vt:lpstr>UEFI/BIOS</vt:lpstr>
      <vt:lpstr>IME firmware</vt:lpstr>
      <vt:lpstr>SMM</vt:lpstr>
      <vt:lpstr>Peripherals </vt:lpstr>
      <vt:lpstr>RAM</vt:lpstr>
      <vt:lpstr>Other motherboard ICs</vt:lpstr>
      <vt:lpstr>Section 4: Secure Re-use</vt:lpstr>
      <vt:lpstr>Serious concerns</vt:lpstr>
      <vt:lpstr>Secure re-use approach</vt:lpstr>
      <vt:lpstr>Challenges</vt:lpstr>
      <vt:lpstr>Solutions</vt:lpstr>
      <vt:lpstr>Conclusions</vt:lpstr>
      <vt:lpstr>Conclusions</vt:lpstr>
      <vt:lpstr>Special thanks</vt:lpstr>
      <vt:lpstr>The end. Questions?</vt:lpstr>
      <vt:lpstr>PowerPoint Presentation</vt:lpstr>
    </vt:vector>
  </TitlesOfParts>
  <Company>Cisco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SSL/TLS Hipsterism</dc:title>
  <dc:creator>Graham Sutherland (gsutherl)</dc:creator>
  <cp:lastModifiedBy>Tim Wadhwa-Brown (twadhwab)</cp:lastModifiedBy>
  <cp:revision>133</cp:revision>
  <dcterms:created xsi:type="dcterms:W3CDTF">2017-02-13T11:42:36Z</dcterms:created>
  <dcterms:modified xsi:type="dcterms:W3CDTF">2018-02-16T09:01:56Z</dcterms:modified>
</cp:coreProperties>
</file>